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handoutMasterIdLst>
    <p:handoutMasterId r:id="rId34"/>
  </p:handoutMasterIdLst>
  <p:sldIdLst>
    <p:sldId id="256" r:id="rId5"/>
    <p:sldId id="338" r:id="rId6"/>
    <p:sldId id="339" r:id="rId7"/>
    <p:sldId id="305" r:id="rId8"/>
    <p:sldId id="340" r:id="rId9"/>
    <p:sldId id="310" r:id="rId10"/>
    <p:sldId id="343" r:id="rId11"/>
    <p:sldId id="353" r:id="rId12"/>
    <p:sldId id="341" r:id="rId13"/>
    <p:sldId id="342" r:id="rId14"/>
    <p:sldId id="345" r:id="rId15"/>
    <p:sldId id="344" r:id="rId16"/>
    <p:sldId id="346" r:id="rId17"/>
    <p:sldId id="354" r:id="rId18"/>
    <p:sldId id="347" r:id="rId19"/>
    <p:sldId id="348" r:id="rId20"/>
    <p:sldId id="349" r:id="rId21"/>
    <p:sldId id="350" r:id="rId22"/>
    <p:sldId id="351" r:id="rId23"/>
    <p:sldId id="352" r:id="rId24"/>
    <p:sldId id="289" r:id="rId25"/>
    <p:sldId id="355" r:id="rId26"/>
    <p:sldId id="357" r:id="rId27"/>
    <p:sldId id="358" r:id="rId28"/>
    <p:sldId id="359" r:id="rId29"/>
    <p:sldId id="360" r:id="rId30"/>
    <p:sldId id="361" r:id="rId31"/>
    <p:sldId id="263" r:id="rId32"/>
    <p:sldId id="262" r:id="rId33"/>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A126C8"/>
    <a:srgbClr val="FF33CC"/>
    <a:srgbClr val="E5E5E5"/>
    <a:srgbClr val="F9F9F9"/>
    <a:srgbClr val="6600FF"/>
    <a:srgbClr val="FFFF99"/>
    <a:srgbClr val="FFFFCC"/>
    <a:srgbClr val="BBE0E3"/>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p:cViewPr varScale="1">
        <p:scale>
          <a:sx n="93" d="100"/>
          <a:sy n="93" d="100"/>
        </p:scale>
        <p:origin x="1176"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Williams" userId="a0b53c1f-1622-401b-b83f-50ec95c1e3d0" providerId="ADAL" clId="{D1797C00-4EDA-4782-B3F2-A2E5DA42CDD2}"/>
    <pc:docChg chg="undo modSld modHandout">
      <pc:chgData name="Gemma Williams" userId="a0b53c1f-1622-401b-b83f-50ec95c1e3d0" providerId="ADAL" clId="{D1797C00-4EDA-4782-B3F2-A2E5DA42CDD2}" dt="2022-07-07T14:39:10.757" v="140"/>
      <pc:docMkLst>
        <pc:docMk/>
      </pc:docMkLst>
      <pc:sldChg chg="addSp modSp">
        <pc:chgData name="Gemma Williams" userId="a0b53c1f-1622-401b-b83f-50ec95c1e3d0" providerId="ADAL" clId="{D1797C00-4EDA-4782-B3F2-A2E5DA42CDD2}" dt="2022-07-07T14:39:10.757" v="140"/>
        <pc:sldMkLst>
          <pc:docMk/>
          <pc:sldMk cId="2080121366" sldId="340"/>
        </pc:sldMkLst>
        <pc:spChg chg="mod">
          <ac:chgData name="Gemma Williams" userId="a0b53c1f-1622-401b-b83f-50ec95c1e3d0" providerId="ADAL" clId="{D1797C00-4EDA-4782-B3F2-A2E5DA42CDD2}" dt="2022-07-07T14:29:59.404" v="118" actId="20577"/>
          <ac:spMkLst>
            <pc:docMk/>
            <pc:sldMk cId="2080121366" sldId="340"/>
            <ac:spMk id="2" creationId="{D396A83E-9122-4635-8BD8-58F4E2B446DC}"/>
          </ac:spMkLst>
        </pc:spChg>
        <pc:spChg chg="mod">
          <ac:chgData name="Gemma Williams" userId="a0b53c1f-1622-401b-b83f-50ec95c1e3d0" providerId="ADAL" clId="{D1797C00-4EDA-4782-B3F2-A2E5DA42CDD2}" dt="2022-07-07T14:30:59.032" v="124" actId="1076"/>
          <ac:spMkLst>
            <pc:docMk/>
            <pc:sldMk cId="2080121366" sldId="340"/>
            <ac:spMk id="5" creationId="{9C878D35-7EFB-F1CD-85F5-91372289DD8B}"/>
          </ac:spMkLst>
        </pc:spChg>
        <pc:spChg chg="mod">
          <ac:chgData name="Gemma Williams" userId="a0b53c1f-1622-401b-b83f-50ec95c1e3d0" providerId="ADAL" clId="{D1797C00-4EDA-4782-B3F2-A2E5DA42CDD2}" dt="2022-07-07T14:34:24.076" v="135" actId="14100"/>
          <ac:spMkLst>
            <pc:docMk/>
            <pc:sldMk cId="2080121366" sldId="340"/>
            <ac:spMk id="7" creationId="{8286C89E-B171-73C6-6BFF-6272B0B98C40}"/>
          </ac:spMkLst>
        </pc:spChg>
        <pc:spChg chg="add mod">
          <ac:chgData name="Gemma Williams" userId="a0b53c1f-1622-401b-b83f-50ec95c1e3d0" providerId="ADAL" clId="{D1797C00-4EDA-4782-B3F2-A2E5DA42CDD2}" dt="2022-07-07T14:31:21.809" v="129" actId="1076"/>
          <ac:spMkLst>
            <pc:docMk/>
            <pc:sldMk cId="2080121366" sldId="340"/>
            <ac:spMk id="8" creationId="{AD633D67-0674-4FFE-9BC7-CD7954F66596}"/>
          </ac:spMkLst>
        </pc:spChg>
        <pc:spChg chg="add mod">
          <ac:chgData name="Gemma Williams" userId="a0b53c1f-1622-401b-b83f-50ec95c1e3d0" providerId="ADAL" clId="{D1797C00-4EDA-4782-B3F2-A2E5DA42CDD2}" dt="2022-07-07T14:31:25.768" v="130" actId="1076"/>
          <ac:spMkLst>
            <pc:docMk/>
            <pc:sldMk cId="2080121366" sldId="340"/>
            <ac:spMk id="10" creationId="{7A5408D8-0DAF-4206-BD12-D02A536CAFCA}"/>
          </ac:spMkLst>
        </pc:spChg>
        <pc:picChg chg="mod">
          <ac:chgData name="Gemma Williams" userId="a0b53c1f-1622-401b-b83f-50ec95c1e3d0" providerId="ADAL" clId="{D1797C00-4EDA-4782-B3F2-A2E5DA42CDD2}" dt="2022-07-07T14:38:47.378" v="136"/>
          <ac:picMkLst>
            <pc:docMk/>
            <pc:sldMk cId="2080121366" sldId="340"/>
            <ac:picMk id="3" creationId="{574E4A0A-0E50-ACDC-58A8-F5BB892F9B7C}"/>
          </ac:picMkLst>
        </pc:picChg>
        <pc:picChg chg="mod">
          <ac:chgData name="Gemma Williams" userId="a0b53c1f-1622-401b-b83f-50ec95c1e3d0" providerId="ADAL" clId="{D1797C00-4EDA-4782-B3F2-A2E5DA42CDD2}" dt="2022-07-07T14:39:10.757" v="140"/>
          <ac:picMkLst>
            <pc:docMk/>
            <pc:sldMk cId="2080121366" sldId="340"/>
            <ac:picMk id="4" creationId="{DBF392E9-FFA2-D206-1CE1-585F92E56B04}"/>
          </ac:picMkLst>
        </pc:picChg>
        <pc:picChg chg="add mod">
          <ac:chgData name="Gemma Williams" userId="a0b53c1f-1622-401b-b83f-50ec95c1e3d0" providerId="ADAL" clId="{D1797C00-4EDA-4782-B3F2-A2E5DA42CDD2}" dt="2022-07-07T14:38:55.975" v="138"/>
          <ac:picMkLst>
            <pc:docMk/>
            <pc:sldMk cId="2080121366" sldId="340"/>
            <ac:picMk id="11" creationId="{27F402E6-FCB0-4B42-A4FB-F6F368345C8B}"/>
          </ac:picMkLst>
        </pc:picChg>
        <pc:picChg chg="add mod modCrop">
          <ac:chgData name="Gemma Williams" userId="a0b53c1f-1622-401b-b83f-50ec95c1e3d0" providerId="ADAL" clId="{D1797C00-4EDA-4782-B3F2-A2E5DA42CDD2}" dt="2022-07-07T14:39:03.263" v="139"/>
          <ac:picMkLst>
            <pc:docMk/>
            <pc:sldMk cId="2080121366" sldId="340"/>
            <ac:picMk id="1026" creationId="{0CFB707A-FE7F-4B12-ADB9-FB9ABD20969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9B70AB3-4C23-4F29-A4B6-7EBBADB192CB}"/>
              </a:ext>
            </a:extLst>
          </p:cNvPr>
          <p:cNvSpPr>
            <a:spLocks noGrp="1" noChangeArrowheads="1"/>
          </p:cNvSpPr>
          <p:nvPr>
            <p:ph type="hdr" sz="quarter"/>
          </p:nvPr>
        </p:nvSpPr>
        <p:spPr bwMode="auto">
          <a:xfrm>
            <a:off x="0" y="1"/>
            <a:ext cx="4302126"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1" tIns="45501" rIns="91001" bIns="45501"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41987" name="Rectangle 3">
            <a:extLst>
              <a:ext uri="{FF2B5EF4-FFF2-40B4-BE49-F238E27FC236}">
                <a16:creationId xmlns:a16="http://schemas.microsoft.com/office/drawing/2014/main" id="{AE9BB812-9275-4FF2-AE8A-2429803D59A9}"/>
              </a:ext>
            </a:extLst>
          </p:cNvPr>
          <p:cNvSpPr>
            <a:spLocks noGrp="1" noChangeArrowheads="1"/>
          </p:cNvSpPr>
          <p:nvPr>
            <p:ph type="dt" sz="quarter" idx="1"/>
          </p:nvPr>
        </p:nvSpPr>
        <p:spPr bwMode="auto">
          <a:xfrm>
            <a:off x="5622925" y="1"/>
            <a:ext cx="4302126"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1" tIns="45501" rIns="91001" bIns="45501"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41988" name="Rectangle 4">
            <a:extLst>
              <a:ext uri="{FF2B5EF4-FFF2-40B4-BE49-F238E27FC236}">
                <a16:creationId xmlns:a16="http://schemas.microsoft.com/office/drawing/2014/main" id="{E209C1BF-9CE7-4867-AD27-CC420D2F8307}"/>
              </a:ext>
            </a:extLst>
          </p:cNvPr>
          <p:cNvSpPr>
            <a:spLocks noGrp="1" noChangeArrowheads="1"/>
          </p:cNvSpPr>
          <p:nvPr>
            <p:ph type="ftr" sz="quarter" idx="2"/>
          </p:nvPr>
        </p:nvSpPr>
        <p:spPr bwMode="auto">
          <a:xfrm>
            <a:off x="0" y="6456363"/>
            <a:ext cx="4302126"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1" tIns="45501" rIns="91001" bIns="45501"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41989" name="Rectangle 5">
            <a:extLst>
              <a:ext uri="{FF2B5EF4-FFF2-40B4-BE49-F238E27FC236}">
                <a16:creationId xmlns:a16="http://schemas.microsoft.com/office/drawing/2014/main" id="{728CA0FB-A017-40F0-96D3-A9DB4F440F52}"/>
              </a:ext>
            </a:extLst>
          </p:cNvPr>
          <p:cNvSpPr>
            <a:spLocks noGrp="1" noChangeArrowheads="1"/>
          </p:cNvSpPr>
          <p:nvPr>
            <p:ph type="sldNum" sz="quarter" idx="3"/>
          </p:nvPr>
        </p:nvSpPr>
        <p:spPr bwMode="auto">
          <a:xfrm>
            <a:off x="5622925" y="6456363"/>
            <a:ext cx="4302126"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1" tIns="45501" rIns="91001" bIns="45501" numCol="1" anchor="b" anchorCtr="0" compatLnSpc="1">
            <a:prstTxWarp prst="textNoShape">
              <a:avLst/>
            </a:prstTxWarp>
          </a:bodyPr>
          <a:lstStyle>
            <a:lvl1pPr algn="r" eaLnBrk="1" hangingPunct="1">
              <a:defRPr sz="1200"/>
            </a:lvl1pPr>
          </a:lstStyle>
          <a:p>
            <a:fld id="{0597707A-51C9-4F5A-B9C1-0C24D520ECB7}"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endParaRPr lang="en-GB"/>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GB"/>
          </a:p>
        </p:txBody>
      </p:sp>
      <p:sp>
        <p:nvSpPr>
          <p:cNvPr id="6" name="Slide Number Placeholder 5"/>
          <p:cNvSpPr>
            <a:spLocks noGrp="1"/>
          </p:cNvSpPr>
          <p:nvPr>
            <p:ph type="sldNum" sz="quarter" idx="12"/>
          </p:nvPr>
        </p:nvSpPr>
        <p:spPr>
          <a:xfrm>
            <a:off x="6817317" y="5054602"/>
            <a:ext cx="413483" cy="279400"/>
          </a:xfrm>
        </p:spPr>
        <p:txBody>
          <a:bodyPr/>
          <a:lstStyle/>
          <a:p>
            <a:fld id="{9F3FEB1E-C240-4BF2-9434-D852CF5D7B53}" type="slidenum">
              <a:rPr lang="en-GB" altLang="en-US" smtClean="0"/>
              <a:pPr/>
              <a:t>‹#›</a:t>
            </a:fld>
            <a:endParaRPr lang="en-GB"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556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919E18EC-0569-4722-8F6B-BA2920428F14}" type="slidenum">
              <a:rPr lang="en-GB" altLang="en-US" smtClean="0"/>
              <a:pPr/>
              <a:t>‹#›</a:t>
            </a:fld>
            <a:endParaRPr lang="en-GB" altLang="en-US"/>
          </a:p>
        </p:txBody>
      </p:sp>
    </p:spTree>
    <p:extLst>
      <p:ext uri="{BB962C8B-B14F-4D97-AF65-F5344CB8AC3E}">
        <p14:creationId xmlns:p14="http://schemas.microsoft.com/office/powerpoint/2010/main" val="48047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919E18EC-0569-4722-8F6B-BA2920428F14}" type="slidenum">
              <a:rPr lang="en-GB" altLang="en-US" smtClean="0"/>
              <a:pPr/>
              <a:t>‹#›</a:t>
            </a:fld>
            <a:endParaRPr lang="en-GB"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5114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919E18EC-0569-4722-8F6B-BA2920428F14}" type="slidenum">
              <a:rPr lang="en-GB" altLang="en-US" smtClean="0"/>
              <a:pPr/>
              <a:t>‹#›</a:t>
            </a:fld>
            <a:endParaRPr lang="en-GB"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8486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919E18EC-0569-4722-8F6B-BA2920428F14}" type="slidenum">
              <a:rPr lang="en-GB" altLang="en-US" smtClean="0"/>
              <a:pPr/>
              <a:t>‹#›</a:t>
            </a:fld>
            <a:endParaRPr lang="en-GB" altLang="en-US"/>
          </a:p>
        </p:txBody>
      </p:sp>
    </p:spTree>
    <p:extLst>
      <p:ext uri="{BB962C8B-B14F-4D97-AF65-F5344CB8AC3E}">
        <p14:creationId xmlns:p14="http://schemas.microsoft.com/office/powerpoint/2010/main" val="2241712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919E18EC-0569-4722-8F6B-BA2920428F14}" type="slidenum">
              <a:rPr lang="en-GB" altLang="en-US" smtClean="0"/>
              <a:pPr/>
              <a:t>‹#›</a:t>
            </a:fld>
            <a:endParaRPr lang="en-GB"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372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919E18EC-0569-4722-8F6B-BA2920428F14}" type="slidenum">
              <a:rPr lang="en-GB" altLang="en-US" smtClean="0"/>
              <a:pPr/>
              <a:t>‹#›</a:t>
            </a:fld>
            <a:endParaRPr lang="en-GB"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0102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A8889C44-E346-444C-A861-CD3F89AF48BA}" type="slidenum">
              <a:rPr lang="en-GB" altLang="en-US" smtClean="0"/>
              <a:pPr/>
              <a:t>‹#›</a:t>
            </a:fld>
            <a:endParaRPr lang="en-GB"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9867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2603AF2C-56EE-4C13-BC01-62F7A0F5414D}" type="slidenum">
              <a:rPr lang="en-GB" altLang="en-US" smtClean="0"/>
              <a:pPr/>
              <a:t>‹#›</a:t>
            </a:fld>
            <a:endParaRPr lang="en-GB"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2151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EBB49006-1E8F-4265-8E48-930695E29EA4}" type="slidenum">
              <a:rPr lang="en-GB" altLang="en-US" smtClean="0"/>
              <a:pPr/>
              <a:t>‹#›</a:t>
            </a:fld>
            <a:endParaRPr lang="en-GB" altLang="en-US"/>
          </a:p>
        </p:txBody>
      </p:sp>
    </p:spTree>
    <p:extLst>
      <p:ext uri="{BB962C8B-B14F-4D97-AF65-F5344CB8AC3E}">
        <p14:creationId xmlns:p14="http://schemas.microsoft.com/office/powerpoint/2010/main" val="74719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A802F1CE-DD30-4163-98E8-4BD54F1E3008}" type="slidenum">
              <a:rPr lang="en-GB" altLang="en-US" smtClean="0"/>
              <a:pPr/>
              <a:t>‹#›</a:t>
            </a:fld>
            <a:endParaRPr lang="en-GB"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55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2C2C2141-1F4F-4401-A211-0152A90D3A08}" type="slidenum">
              <a:rPr lang="en-GB" altLang="en-US" smtClean="0"/>
              <a:pPr/>
              <a:t>‹#›</a:t>
            </a:fld>
            <a:endParaRPr lang="en-GB" altLang="en-US"/>
          </a:p>
        </p:txBody>
      </p:sp>
    </p:spTree>
    <p:extLst>
      <p:ext uri="{BB962C8B-B14F-4D97-AF65-F5344CB8AC3E}">
        <p14:creationId xmlns:p14="http://schemas.microsoft.com/office/powerpoint/2010/main" val="3584219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fld id="{4318C43A-81D6-46AF-BE85-E77ACB026E12}" type="slidenum">
              <a:rPr lang="en-GB" altLang="en-US" smtClean="0"/>
              <a:pPr/>
              <a:t>‹#›</a:t>
            </a:fld>
            <a:endParaRPr lang="en-GB"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371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C07368B2-EBDE-4D8C-ABD0-C1A865FB65D8}" type="slidenum">
              <a:rPr lang="en-GB" altLang="en-US" smtClean="0"/>
              <a:pPr/>
              <a:t>‹#›</a:t>
            </a:fld>
            <a:endParaRPr lang="en-GB"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8741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fld id="{55572A96-964B-4F56-AC53-6E8B93D9B1BF}" type="slidenum">
              <a:rPr lang="en-GB" altLang="en-US" smtClean="0"/>
              <a:pPr/>
              <a:t>‹#›</a:t>
            </a:fld>
            <a:endParaRPr lang="en-GB" altLang="en-US"/>
          </a:p>
        </p:txBody>
      </p:sp>
    </p:spTree>
    <p:extLst>
      <p:ext uri="{BB962C8B-B14F-4D97-AF65-F5344CB8AC3E}">
        <p14:creationId xmlns:p14="http://schemas.microsoft.com/office/powerpoint/2010/main" val="314129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2875B151-0BB7-4BB9-8875-F463C596E996}" type="slidenum">
              <a:rPr lang="en-GB" altLang="en-US" smtClean="0"/>
              <a:pPr/>
              <a:t>‹#›</a:t>
            </a:fld>
            <a:endParaRPr lang="en-GB"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51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52006A17-616E-4738-B662-D12D7E685C76}" type="slidenum">
              <a:rPr lang="en-GB" altLang="en-US" smtClean="0"/>
              <a:pPr/>
              <a:t>‹#›</a:t>
            </a:fld>
            <a:endParaRPr lang="en-GB" altLang="en-US"/>
          </a:p>
        </p:txBody>
      </p:sp>
    </p:spTree>
    <p:extLst>
      <p:ext uri="{BB962C8B-B14F-4D97-AF65-F5344CB8AC3E}">
        <p14:creationId xmlns:p14="http://schemas.microsoft.com/office/powerpoint/2010/main" val="3448161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GB"/>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GB"/>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9E18EC-0569-4722-8F6B-BA2920428F14}" type="slidenum">
              <a:rPr lang="en-GB" altLang="en-US" smtClean="0"/>
              <a:pPr/>
              <a:t>‹#›</a:t>
            </a:fld>
            <a:endParaRPr lang="en-GB" altLang="en-US"/>
          </a:p>
        </p:txBody>
      </p:sp>
    </p:spTree>
    <p:extLst>
      <p:ext uri="{BB962C8B-B14F-4D97-AF65-F5344CB8AC3E}">
        <p14:creationId xmlns:p14="http://schemas.microsoft.com/office/powerpoint/2010/main" val="20041944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shgroveprimaryacademy.co.uk/"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images.google.co.uk/imgres?imgurl=http://i31.twenga.com/kids-baby/girls-school-jumper/kids-boys-girls-sweater-tp_2687367240827113813.png&amp;imgrefurl=http://www.twenga.co.uk/dir-Kids-Baby,Kid-s-clothing,School-uniform,Girls-school-jumper-034927&amp;usg=__iC4wNLsXdFRwvU3vZ7kOHaj6UOo=&amp;h=100&amp;w=100&amp;sz=4&amp;hl=en&amp;start=12&amp;itbs=1&amp;tbnid=X0YLElkF5lzqDM:&amp;tbnh=82&amp;tbnw=82&amp;prev=/images%3Fq%3Droyal%2Bblue%2Bschool%2Bjumper%26gbv%3D2%26hl%3Den" TargetMode="External"/><Relationship Id="rId7" Type="http://schemas.openxmlformats.org/officeDocument/2006/relationships/hyperlink" Target="http://images.google.co.uk/imgres?imgurl=http://www.hughfaringdon.reading.sch.uk/student_guide/_files/boy_trous.jpg&amp;imgrefurl=http://www.hughfaringdon.reading.sch.uk/student_guide/uniform.htm&amp;usg=__nAWpDHnQDu73Ur7PVJrbnJZW1So=&amp;h=323&amp;w=301&amp;sz=8&amp;hl=en&amp;start=4&amp;itbs=1&amp;tbnid=XSszwY2NUd6zuM:&amp;tbnh=118&amp;tbnw=110&amp;prev=/images%3Fq%3Dgrey%2Bschool%2Btrousers%26gbv%3D2%26hl%3Den"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images.google.co.uk/imgres?imgurl=http://www.screensprinting.co.uk/cart/images/white%2520polo.jpg&amp;imgrefurl=http://www.screensprinting.co.uk/cart/index.php%3Fmain_page%3Dindex%26cPath%3D2_7_33&amp;usg=__GaQRiM3Db5hyAz5_1whylJ0MtY4=&amp;h=333&amp;w=250&amp;sz=31&amp;hl=en&amp;start=10&amp;itbs=1&amp;tbnid=n5GqA5VUYaPAZM:&amp;tbnh=119&amp;tbnw=89&amp;prev=/images%3Fq%3Dwhite%2Bschool%2Bshirt%26gbv%3D2%26hl%3Den" TargetMode="External"/><Relationship Id="rId10" Type="http://schemas.openxmlformats.org/officeDocument/2006/relationships/image" Target="../media/image29.jpeg"/><Relationship Id="rId4" Type="http://schemas.openxmlformats.org/officeDocument/2006/relationships/image" Target="../media/image26.jpeg"/><Relationship Id="rId9" Type="http://schemas.openxmlformats.org/officeDocument/2006/relationships/hyperlink" Target="http://images.google.co.uk/imgres?imgurl=http://www.hughfaringdon.reading.sch.uk/student_guide/_files/girls_skirt.jpg&amp;imgrefurl=http://www.hughfaringdon.reading.sch.uk/student_guide/uniform.htm&amp;usg=__H_L3EvxNgktx6A35-9b-Z-JxMN4=&amp;h=199&amp;w=199&amp;sz=5&amp;hl=en&amp;start=6&amp;itbs=1&amp;tbnid=oOSqGK2ZJf2DmM:&amp;tbnh=104&amp;tbnw=104&amp;prev=/images%3Fq%3Dgrey%2Bschool%2Bskirt%26gbv%3D2%26hl%3D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ashgrove.ipmat.co.uk/parents/school-milk/"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https://www.gov.uk/apply-free-school-meals"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mailto:FSM@wakefield.gov.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shgrove.ipmat.co.uk/parents/school-dinners/"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images.google.co.uk/imgres?imgurl=http://hte.kgbsd.org/images/clipart_sick.jpg&amp;imgrefurl=http://hte.kgbsd.org/&amp;usg=__fBN1VR6EDO6M8nQ0AriNy_dVGX0=&amp;h=179&amp;w=238&amp;sz=46&amp;hl=en&amp;start=5&amp;itbs=1&amp;tbnid=R93dhmRLx9E4wM:&amp;tbnh=82&amp;tbnw=109&amp;prev=/images%3Fq%3Dsick%2Bchild%2Bclipart%26gbv%3D2%26hl%3Den" TargetMode="Externa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wmf"/><Relationship Id="rId7" Type="http://schemas.openxmlformats.org/officeDocument/2006/relationships/image" Target="../media/image9.png"/><Relationship Id="rId2" Type="http://schemas.openxmlformats.org/officeDocument/2006/relationships/image" Target="../media/image48.wmf"/><Relationship Id="rId1" Type="http://schemas.openxmlformats.org/officeDocument/2006/relationships/slideLayout" Target="../slideLayouts/slideLayout7.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uk/imgres?imgurl=http%3A%2F%2Fimages.clipartpanda.com%2Fhappy-face-clipart-y4T9gyjiE.jpeg&amp;imgrefurl=http%3A%2F%2Fwww.clipartpanda.com%2Fcategories%2Flaughing-smiley-face-clip-art&amp;docid=undefined&amp;tbnid=IdWEpKnGhd2IaM%3A&amp;w=390&amp;h=336&amp;ei=FgyVVfn4EMOC7gbksIHYAg&amp;ved=0CAIQxiAwAA&amp;iact=c" TargetMode="External"/><Relationship Id="rId2" Type="http://schemas.openxmlformats.org/officeDocument/2006/relationships/hyperlink" Target="https://www.google.co.uk/imgres?imgurl=http%3A%2F%2Fimages.clipartpanda.com%2Fsmiley-face-thumbs-up-thank-you-LcKd8appi.jpeg&amp;imgrefurl=http%3A%2F%2Fwww.clipartpanda.com%2Fcategories%2Fsmiley-face-thumbs-up-thank-you&amp;docid=undefined&amp;tbnid=quHeV5Im0fM2YM%3A&amp;w=400&amp;h=277&amp;ei=5AuVVb7xOsat7Aa6xpyQAw&amp;ved=0CAIQxiAwAA&amp;iact=c" TargetMode="Externa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8">
            <a:extLst>
              <a:ext uri="{FF2B5EF4-FFF2-40B4-BE49-F238E27FC236}">
                <a16:creationId xmlns:a16="http://schemas.microsoft.com/office/drawing/2014/main" id="{676B3D0D-20D1-432C-AC46-48BF56B58BD9}"/>
              </a:ext>
            </a:extLst>
          </p:cNvPr>
          <p:cNvSpPr txBox="1">
            <a:spLocks noChangeArrowheads="1"/>
          </p:cNvSpPr>
          <p:nvPr/>
        </p:nvSpPr>
        <p:spPr bwMode="auto">
          <a:xfrm>
            <a:off x="250825" y="4014788"/>
            <a:ext cx="864235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GB" altLang="en-US" sz="2800" b="1" dirty="0">
                <a:latin typeface="Century Gothic" panose="020B0502020202020204" pitchFamily="34" charset="0"/>
              </a:rPr>
              <a:t>Ash Grove Primary Academy</a:t>
            </a:r>
          </a:p>
          <a:p>
            <a:pPr algn="ctr" eaLnBrk="1" hangingPunct="1">
              <a:spcBef>
                <a:spcPct val="50000"/>
              </a:spcBef>
              <a:defRPr/>
            </a:pPr>
            <a:r>
              <a:rPr lang="en-US" altLang="en-US" sz="2400" b="1" i="1" dirty="0">
                <a:latin typeface="Century Gothic" panose="020B0502020202020204" pitchFamily="34" charset="0"/>
              </a:rPr>
              <a:t>Nurturing Minds and Hearts – Inspiring Bright Futures</a:t>
            </a:r>
            <a:endParaRPr lang="en-GB" altLang="en-US" sz="2000" b="1" i="1" dirty="0">
              <a:latin typeface="Century Gothic" panose="020B0502020202020204" pitchFamily="34" charset="0"/>
            </a:endParaRPr>
          </a:p>
          <a:p>
            <a:pPr algn="ctr" eaLnBrk="1" hangingPunct="1">
              <a:spcBef>
                <a:spcPct val="50000"/>
              </a:spcBef>
              <a:defRPr/>
            </a:pPr>
            <a:r>
              <a:rPr lang="en-GB" altLang="en-US" sz="2400" i="1" dirty="0">
                <a:solidFill>
                  <a:srgbClr val="6600FF"/>
                </a:solidFill>
                <a:latin typeface="Century Gothic" panose="020B0502020202020204" pitchFamily="34" charset="0"/>
              </a:rPr>
              <a:t>Lisa Pugh – Assistant Headteacher</a:t>
            </a:r>
          </a:p>
        </p:txBody>
      </p:sp>
      <p:pic>
        <p:nvPicPr>
          <p:cNvPr id="3076" name="Picture 15" descr="https://ashgroveprimaryacademy.co.uk/sitetemplate/gawthorpe/images/logo.png">
            <a:hlinkClick r:id="rId2" tooltip="&quot;Gawthorpe Community Academy&quot;"/>
            <a:extLst>
              <a:ext uri="{FF2B5EF4-FFF2-40B4-BE49-F238E27FC236}">
                <a16:creationId xmlns:a16="http://schemas.microsoft.com/office/drawing/2014/main" id="{923E4310-F4C8-B0E0-91BE-D2DE4C9E4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2" r="69745" b="12343"/>
          <a:stretch>
            <a:fillRect/>
          </a:stretch>
        </p:blipFill>
        <p:spPr bwMode="auto">
          <a:xfrm>
            <a:off x="4015733" y="2945515"/>
            <a:ext cx="1112533" cy="107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7" descr="FINAL AGREED LOGO for MAT">
            <a:extLst>
              <a:ext uri="{FF2B5EF4-FFF2-40B4-BE49-F238E27FC236}">
                <a16:creationId xmlns:a16="http://schemas.microsoft.com/office/drawing/2014/main" id="{A97A798C-C5AC-3C8D-2BF2-08A98F7C8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5051952"/>
            <a:ext cx="6826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8" descr="FINAL AGREED LOGO for MAT">
            <a:extLst>
              <a:ext uri="{FF2B5EF4-FFF2-40B4-BE49-F238E27FC236}">
                <a16:creationId xmlns:a16="http://schemas.microsoft.com/office/drawing/2014/main" id="{0E2623D6-7452-14D7-CBE5-87892BE67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9815" y="5121827"/>
            <a:ext cx="6826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4EA9DED-812E-95C4-E3F2-A42472455ADB}"/>
              </a:ext>
            </a:extLst>
          </p:cNvPr>
          <p:cNvSpPr txBox="1"/>
          <p:nvPr/>
        </p:nvSpPr>
        <p:spPr>
          <a:xfrm>
            <a:off x="1150938" y="620688"/>
            <a:ext cx="6938962" cy="1754326"/>
          </a:xfrm>
          <a:prstGeom prst="rect">
            <a:avLst/>
          </a:prstGeom>
          <a:noFill/>
        </p:spPr>
        <p:txBody>
          <a:bodyPr wrap="square" rtlCol="0">
            <a:spAutoFit/>
          </a:bodyPr>
          <a:lstStyle/>
          <a:p>
            <a:pPr algn="ctr"/>
            <a:r>
              <a:rPr lang="en-GB" sz="5400" dirty="0">
                <a:latin typeface="adelline personal use only" pitchFamily="2" charset="0"/>
              </a:rPr>
              <a:t>Reception Transition Meeting</a:t>
            </a:r>
          </a:p>
          <a:p>
            <a:pPr algn="ctr"/>
            <a:r>
              <a:rPr lang="en-GB" sz="5400" dirty="0">
                <a:latin typeface="adelline personal use only" pitchFamily="2" charset="0"/>
              </a:rPr>
              <a:t>Monday 11</a:t>
            </a:r>
            <a:r>
              <a:rPr lang="en-GB" sz="5400" baseline="30000" dirty="0">
                <a:latin typeface="adelline personal use only" pitchFamily="2" charset="0"/>
              </a:rPr>
              <a:t>th</a:t>
            </a:r>
            <a:r>
              <a:rPr lang="en-GB" sz="5400" dirty="0">
                <a:latin typeface="adelline personal use only" pitchFamily="2" charset="0"/>
              </a:rPr>
              <a:t> July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603778" y="704675"/>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The Outside Area</a:t>
            </a:r>
          </a:p>
        </p:txBody>
      </p:sp>
      <p:pic>
        <p:nvPicPr>
          <p:cNvPr id="12" name="Picture 11">
            <a:extLst>
              <a:ext uri="{FF2B5EF4-FFF2-40B4-BE49-F238E27FC236}">
                <a16:creationId xmlns:a16="http://schemas.microsoft.com/office/drawing/2014/main" id="{1D38ADF5-CA2C-23F8-E0BD-31E5648196F9}"/>
              </a:ext>
            </a:extLst>
          </p:cNvPr>
          <p:cNvPicPr>
            <a:picLocks noChangeAspect="1"/>
          </p:cNvPicPr>
          <p:nvPr/>
        </p:nvPicPr>
        <p:blipFill rotWithShape="1">
          <a:blip r:embed="rId3">
            <a:extLst>
              <a:ext uri="{28A0092B-C50C-407E-A947-70E740481C1C}">
                <a14:useLocalDpi xmlns:a14="http://schemas.microsoft.com/office/drawing/2010/main" val="0"/>
              </a:ext>
            </a:extLst>
          </a:blip>
          <a:srcRect l="5652" r="5652"/>
          <a:stretch/>
        </p:blipFill>
        <p:spPr>
          <a:xfrm>
            <a:off x="826102" y="1744347"/>
            <a:ext cx="2592288" cy="2191982"/>
          </a:xfrm>
          <a:prstGeom prst="rect">
            <a:avLst/>
          </a:prstGeom>
          <a:ln>
            <a:noFill/>
          </a:ln>
          <a:effectLst>
            <a:softEdge rad="112500"/>
          </a:effectLst>
        </p:spPr>
      </p:pic>
      <p:pic>
        <p:nvPicPr>
          <p:cNvPr id="8" name="Picture 7">
            <a:extLst>
              <a:ext uri="{FF2B5EF4-FFF2-40B4-BE49-F238E27FC236}">
                <a16:creationId xmlns:a16="http://schemas.microsoft.com/office/drawing/2014/main" id="{0DADD795-2239-22E2-0F8C-B1FE6F1BF342}"/>
              </a:ext>
            </a:extLst>
          </p:cNvPr>
          <p:cNvPicPr>
            <a:picLocks noChangeAspect="1"/>
          </p:cNvPicPr>
          <p:nvPr/>
        </p:nvPicPr>
        <p:blipFill rotWithShape="1">
          <a:blip r:embed="rId4">
            <a:extLst>
              <a:ext uri="{28A0092B-C50C-407E-A947-70E740481C1C}">
                <a14:useLocalDpi xmlns:a14="http://schemas.microsoft.com/office/drawing/2010/main" val="0"/>
              </a:ext>
            </a:extLst>
          </a:blip>
          <a:srcRect l="5652" r="5652"/>
          <a:stretch/>
        </p:blipFill>
        <p:spPr>
          <a:xfrm>
            <a:off x="6106714" y="4186181"/>
            <a:ext cx="2433508" cy="2057721"/>
          </a:xfrm>
          <a:prstGeom prst="rect">
            <a:avLst/>
          </a:prstGeom>
          <a:ln>
            <a:noFill/>
          </a:ln>
          <a:effectLst>
            <a:softEdge rad="112500"/>
          </a:effectLst>
        </p:spPr>
      </p:pic>
      <p:sp>
        <p:nvSpPr>
          <p:cNvPr id="13" name="TextBox 12">
            <a:extLst>
              <a:ext uri="{FF2B5EF4-FFF2-40B4-BE49-F238E27FC236}">
                <a16:creationId xmlns:a16="http://schemas.microsoft.com/office/drawing/2014/main" id="{E7D98E6F-94C4-DEC3-43F7-D29C2410ABD0}"/>
              </a:ext>
            </a:extLst>
          </p:cNvPr>
          <p:cNvSpPr txBox="1"/>
          <p:nvPr/>
        </p:nvSpPr>
        <p:spPr>
          <a:xfrm>
            <a:off x="3668062" y="1884432"/>
            <a:ext cx="4560100" cy="2308324"/>
          </a:xfrm>
          <a:prstGeom prst="rect">
            <a:avLst/>
          </a:prstGeom>
          <a:noFill/>
        </p:spPr>
        <p:txBody>
          <a:bodyPr wrap="square">
            <a:spAutoFit/>
          </a:bodyPr>
          <a:lstStyle/>
          <a:p>
            <a:r>
              <a:rPr lang="en-US" sz="2000" b="1" dirty="0">
                <a:latin typeface="Century Gothic" panose="020B0502020202020204" pitchFamily="34" charset="0"/>
              </a:rPr>
              <a:t>The outdoor area is an extension of the indoor area and is used in all weathers – so long as it is safe!</a:t>
            </a:r>
          </a:p>
          <a:p>
            <a:r>
              <a:rPr lang="en-US" sz="2000" b="1" dirty="0">
                <a:latin typeface="Century Gothic" panose="020B0502020202020204" pitchFamily="34" charset="0"/>
              </a:rPr>
              <a:t>Therefore, please ensure that your child wears an appropriate coat and footwear.</a:t>
            </a:r>
          </a:p>
          <a:p>
            <a:endParaRPr lang="en-US" sz="2400" b="1" dirty="0">
              <a:latin typeface="Century Gothic" panose="020B0502020202020204" pitchFamily="34" charset="0"/>
            </a:endParaRPr>
          </a:p>
        </p:txBody>
      </p:sp>
      <p:sp>
        <p:nvSpPr>
          <p:cNvPr id="14" name="TextBox 13">
            <a:extLst>
              <a:ext uri="{FF2B5EF4-FFF2-40B4-BE49-F238E27FC236}">
                <a16:creationId xmlns:a16="http://schemas.microsoft.com/office/drawing/2014/main" id="{859B2C2E-2805-B500-E64B-0A1A10AEFD8A}"/>
              </a:ext>
            </a:extLst>
          </p:cNvPr>
          <p:cNvSpPr txBox="1"/>
          <p:nvPr/>
        </p:nvSpPr>
        <p:spPr>
          <a:xfrm>
            <a:off x="826102" y="4192756"/>
            <a:ext cx="4968552" cy="1631216"/>
          </a:xfrm>
          <a:prstGeom prst="rect">
            <a:avLst/>
          </a:prstGeom>
          <a:noFill/>
        </p:spPr>
        <p:txBody>
          <a:bodyPr wrap="square">
            <a:spAutoFit/>
          </a:bodyPr>
          <a:lstStyle/>
          <a:p>
            <a:r>
              <a:rPr lang="en-US" sz="2000" b="1" dirty="0">
                <a:latin typeface="Century Gothic" panose="020B0502020202020204" pitchFamily="34" charset="0"/>
              </a:rPr>
              <a:t>We provide waterproof clothing for our water area and wellies for the sand area but we do not have enough for all children to use these for general playing outdoors.</a:t>
            </a:r>
          </a:p>
        </p:txBody>
      </p:sp>
    </p:spTree>
    <p:extLst>
      <p:ext uri="{BB962C8B-B14F-4D97-AF65-F5344CB8AC3E}">
        <p14:creationId xmlns:p14="http://schemas.microsoft.com/office/powerpoint/2010/main" val="2858096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603778" y="704675"/>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School Uniform</a:t>
            </a:r>
          </a:p>
        </p:txBody>
      </p:sp>
      <p:sp>
        <p:nvSpPr>
          <p:cNvPr id="13" name="TextBox 12">
            <a:extLst>
              <a:ext uri="{FF2B5EF4-FFF2-40B4-BE49-F238E27FC236}">
                <a16:creationId xmlns:a16="http://schemas.microsoft.com/office/drawing/2014/main" id="{E7D98E6F-94C4-DEC3-43F7-D29C2410ABD0}"/>
              </a:ext>
            </a:extLst>
          </p:cNvPr>
          <p:cNvSpPr txBox="1"/>
          <p:nvPr/>
        </p:nvSpPr>
        <p:spPr>
          <a:xfrm>
            <a:off x="971600" y="1884432"/>
            <a:ext cx="7256562" cy="1631216"/>
          </a:xfrm>
          <a:prstGeom prst="rect">
            <a:avLst/>
          </a:prstGeom>
          <a:noFill/>
        </p:spPr>
        <p:txBody>
          <a:bodyPr wrap="square">
            <a:spAutoFit/>
          </a:bodyPr>
          <a:lstStyle/>
          <a:p>
            <a:r>
              <a:rPr lang="en-US" sz="2000" b="1" i="0" dirty="0">
                <a:effectLst/>
                <a:latin typeface="Century Gothic" panose="020B0502020202020204" pitchFamily="34" charset="0"/>
              </a:rPr>
              <a:t>Shoes - We ask that all children wear plain black school shoes. Trainers may only be worn on the designated PE day. Children should not wear shoes with heels, open toed sandals, flip flops or wheelies as these are not safe for wear at school.</a:t>
            </a:r>
            <a:endParaRPr lang="en-US" sz="2000" b="1" dirty="0">
              <a:latin typeface="Century Gothic" panose="020B0502020202020204" pitchFamily="34" charset="0"/>
            </a:endParaRPr>
          </a:p>
        </p:txBody>
      </p:sp>
      <p:pic>
        <p:nvPicPr>
          <p:cNvPr id="2" name="Picture 1">
            <a:extLst>
              <a:ext uri="{FF2B5EF4-FFF2-40B4-BE49-F238E27FC236}">
                <a16:creationId xmlns:a16="http://schemas.microsoft.com/office/drawing/2014/main" id="{1C972BE3-A66A-723F-FAFC-051029C17C2D}"/>
              </a:ext>
            </a:extLst>
          </p:cNvPr>
          <p:cNvPicPr>
            <a:picLocks noChangeAspect="1"/>
          </p:cNvPicPr>
          <p:nvPr/>
        </p:nvPicPr>
        <p:blipFill rotWithShape="1">
          <a:blip r:embed="rId3"/>
          <a:srcRect l="6720" t="19478" r="9280" b="20044"/>
          <a:stretch/>
        </p:blipFill>
        <p:spPr>
          <a:xfrm>
            <a:off x="4840232" y="3825044"/>
            <a:ext cx="2550280" cy="1836203"/>
          </a:xfrm>
          <a:prstGeom prst="rect">
            <a:avLst/>
          </a:prstGeom>
          <a:ln>
            <a:noFill/>
          </a:ln>
          <a:effectLst>
            <a:softEdge rad="112500"/>
          </a:effectLst>
        </p:spPr>
      </p:pic>
      <p:pic>
        <p:nvPicPr>
          <p:cNvPr id="3" name="Picture 2">
            <a:extLst>
              <a:ext uri="{FF2B5EF4-FFF2-40B4-BE49-F238E27FC236}">
                <a16:creationId xmlns:a16="http://schemas.microsoft.com/office/drawing/2014/main" id="{623CF774-9D26-2731-B2B8-35676F6EE394}"/>
              </a:ext>
            </a:extLst>
          </p:cNvPr>
          <p:cNvPicPr>
            <a:picLocks noChangeAspect="1"/>
          </p:cNvPicPr>
          <p:nvPr/>
        </p:nvPicPr>
        <p:blipFill rotWithShape="1">
          <a:blip r:embed="rId4"/>
          <a:srcRect t="15485" b="13956"/>
          <a:stretch/>
        </p:blipFill>
        <p:spPr>
          <a:xfrm>
            <a:off x="1403648" y="3825044"/>
            <a:ext cx="2602365" cy="1836203"/>
          </a:xfrm>
          <a:prstGeom prst="rect">
            <a:avLst/>
          </a:prstGeom>
          <a:ln>
            <a:noFill/>
          </a:ln>
          <a:effectLst>
            <a:softEdge rad="112500"/>
          </a:effectLst>
        </p:spPr>
      </p:pic>
    </p:spTree>
    <p:extLst>
      <p:ext uri="{BB962C8B-B14F-4D97-AF65-F5344CB8AC3E}">
        <p14:creationId xmlns:p14="http://schemas.microsoft.com/office/powerpoint/2010/main" val="34272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675390" y="516007"/>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School Uniform</a:t>
            </a:r>
          </a:p>
        </p:txBody>
      </p:sp>
      <p:sp>
        <p:nvSpPr>
          <p:cNvPr id="13" name="TextBox 12">
            <a:extLst>
              <a:ext uri="{FF2B5EF4-FFF2-40B4-BE49-F238E27FC236}">
                <a16:creationId xmlns:a16="http://schemas.microsoft.com/office/drawing/2014/main" id="{E7D98E6F-94C4-DEC3-43F7-D29C2410ABD0}"/>
              </a:ext>
            </a:extLst>
          </p:cNvPr>
          <p:cNvSpPr txBox="1"/>
          <p:nvPr/>
        </p:nvSpPr>
        <p:spPr>
          <a:xfrm>
            <a:off x="675390" y="1316824"/>
            <a:ext cx="6848542" cy="5224507"/>
          </a:xfrm>
          <a:prstGeom prst="rect">
            <a:avLst/>
          </a:prstGeom>
          <a:noFill/>
        </p:spPr>
        <p:txBody>
          <a:bodyPr wrap="square">
            <a:spAutoFit/>
          </a:bodyPr>
          <a:lstStyle/>
          <a:p>
            <a:pPr algn="l"/>
            <a:r>
              <a:rPr lang="en-US" b="1" i="0" dirty="0">
                <a:effectLst/>
                <a:latin typeface="Century Gothic" panose="020B0502020202020204" pitchFamily="34" charset="0"/>
              </a:rPr>
              <a:t>Pupils have the option to wear grey trousers, a grey pinafore dress or a grey skirt. Please do not wear leggings or jeans style trousers as these are not considered to be uniform. If wearing a skirt or pinafore, please ensure that it is knee length.</a:t>
            </a:r>
          </a:p>
          <a:p>
            <a:pPr algn="l"/>
            <a:r>
              <a:rPr lang="en-US" b="1" i="0" dirty="0">
                <a:effectLst/>
                <a:latin typeface="Century Gothic" panose="020B0502020202020204" pitchFamily="34" charset="0"/>
              </a:rPr>
              <a:t>Pupils may wear a royal blue jumper, sweatshirt or cardigan. This can be plain or with the school logo. Pupils may wear a white or a pale blue polo shirt.</a:t>
            </a:r>
          </a:p>
          <a:p>
            <a:pPr algn="l"/>
            <a:r>
              <a:rPr lang="en-US" b="1" i="0" dirty="0">
                <a:effectLst/>
                <a:latin typeface="Century Gothic" panose="020B0502020202020204" pitchFamily="34" charset="0"/>
              </a:rPr>
              <a:t>Socks should be white or grey. Grey tights may be worn.</a:t>
            </a:r>
          </a:p>
          <a:p>
            <a:pPr algn="l"/>
            <a:r>
              <a:rPr lang="en-US" b="1" i="0" dirty="0">
                <a:effectLst/>
                <a:latin typeface="Century Gothic" panose="020B0502020202020204" pitchFamily="34" charset="0"/>
              </a:rPr>
              <a:t>Outdoor wellington boots can be worn if the weather is muddy; these must be changed into appropriate shoes inside.</a:t>
            </a:r>
          </a:p>
          <a:p>
            <a:pPr algn="l"/>
            <a:endParaRPr lang="en-US" sz="1050" b="1" dirty="0">
              <a:latin typeface="Century Gothic" panose="020B0502020202020204" pitchFamily="34" charset="0"/>
            </a:endParaRPr>
          </a:p>
          <a:p>
            <a:pPr algn="l"/>
            <a:r>
              <a:rPr lang="en-US" b="1" i="0" dirty="0">
                <a:effectLst/>
                <a:latin typeface="Century Gothic" panose="020B0502020202020204" pitchFamily="34" charset="0"/>
              </a:rPr>
              <a:t>In the summer term a summer school dress may be worn. This should be blue checked or striped.</a:t>
            </a:r>
          </a:p>
          <a:p>
            <a:endParaRPr lang="en-US" sz="1100" b="1" dirty="0">
              <a:latin typeface="Century Gothic" panose="020B0502020202020204" pitchFamily="34" charset="0"/>
            </a:endParaRPr>
          </a:p>
          <a:p>
            <a:r>
              <a:rPr lang="en-US" b="1" dirty="0">
                <a:highlight>
                  <a:srgbClr val="FFFF00"/>
                </a:highlight>
                <a:latin typeface="Century Gothic" panose="020B0502020202020204" pitchFamily="34" charset="0"/>
              </a:rPr>
              <a:t>Please label cardigans/jumpers/coats </a:t>
            </a:r>
            <a:r>
              <a:rPr lang="en-US" b="1" dirty="0" err="1">
                <a:highlight>
                  <a:srgbClr val="FFFF00"/>
                </a:highlight>
                <a:latin typeface="Century Gothic" panose="020B0502020202020204" pitchFamily="34" charset="0"/>
              </a:rPr>
              <a:t>etc</a:t>
            </a:r>
            <a:r>
              <a:rPr lang="en-US" b="1" dirty="0">
                <a:highlight>
                  <a:srgbClr val="FFFF00"/>
                </a:highlight>
                <a:latin typeface="Century Gothic" panose="020B0502020202020204" pitchFamily="34" charset="0"/>
              </a:rPr>
              <a:t> with your child’s name!</a:t>
            </a:r>
          </a:p>
          <a:p>
            <a:endParaRPr lang="en-US" sz="2400" b="1" dirty="0">
              <a:latin typeface="Century Gothic" panose="020B0502020202020204" pitchFamily="34" charset="0"/>
            </a:endParaRPr>
          </a:p>
        </p:txBody>
      </p:sp>
      <p:pic>
        <p:nvPicPr>
          <p:cNvPr id="9" name="Picture 7" descr="kids-boys-girls-sweater-tp_2687367240827113813">
            <a:hlinkClick r:id="rId3"/>
            <a:extLst>
              <a:ext uri="{FF2B5EF4-FFF2-40B4-BE49-F238E27FC236}">
                <a16:creationId xmlns:a16="http://schemas.microsoft.com/office/drawing/2014/main" id="{7FA9BB4A-EB40-365E-BD60-E950A66B7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222" y="1732149"/>
            <a:ext cx="923332" cy="9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white%2520polo">
            <a:hlinkClick r:id="rId5"/>
            <a:extLst>
              <a:ext uri="{FF2B5EF4-FFF2-40B4-BE49-F238E27FC236}">
                <a16:creationId xmlns:a16="http://schemas.microsoft.com/office/drawing/2014/main" id="{E089EDA0-D84F-D934-C55D-93BA814499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304" b="9814"/>
          <a:stretch>
            <a:fillRect/>
          </a:stretch>
        </p:blipFill>
        <p:spPr bwMode="auto">
          <a:xfrm>
            <a:off x="7400222" y="2839504"/>
            <a:ext cx="923332" cy="9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boy_trous">
            <a:hlinkClick r:id="rId7"/>
            <a:extLst>
              <a:ext uri="{FF2B5EF4-FFF2-40B4-BE49-F238E27FC236}">
                <a16:creationId xmlns:a16="http://schemas.microsoft.com/office/drawing/2014/main" id="{5D4483CA-39BA-BCF1-C24E-545F6667FB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413" r="7242"/>
          <a:stretch/>
        </p:blipFill>
        <p:spPr bwMode="auto">
          <a:xfrm>
            <a:off x="7430975" y="4016139"/>
            <a:ext cx="907956" cy="119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girls_skirt">
            <a:hlinkClick r:id="rId9"/>
            <a:extLst>
              <a:ext uri="{FF2B5EF4-FFF2-40B4-BE49-F238E27FC236}">
                <a16:creationId xmlns:a16="http://schemas.microsoft.com/office/drawing/2014/main" id="{E82124AC-D0AF-68A7-2FF4-0E33E50296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4531" y="5388039"/>
            <a:ext cx="10810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168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PE</a:t>
            </a:r>
          </a:p>
        </p:txBody>
      </p:sp>
      <p:sp>
        <p:nvSpPr>
          <p:cNvPr id="13" name="TextBox 12">
            <a:extLst>
              <a:ext uri="{FF2B5EF4-FFF2-40B4-BE49-F238E27FC236}">
                <a16:creationId xmlns:a16="http://schemas.microsoft.com/office/drawing/2014/main" id="{E7D98E6F-94C4-DEC3-43F7-D29C2410ABD0}"/>
              </a:ext>
            </a:extLst>
          </p:cNvPr>
          <p:cNvSpPr txBox="1"/>
          <p:nvPr/>
        </p:nvSpPr>
        <p:spPr>
          <a:xfrm>
            <a:off x="1043608" y="1654871"/>
            <a:ext cx="6848542" cy="1477328"/>
          </a:xfrm>
          <a:prstGeom prst="rect">
            <a:avLst/>
          </a:prstGeom>
          <a:noFill/>
        </p:spPr>
        <p:txBody>
          <a:bodyPr wrap="square">
            <a:spAutoFit/>
          </a:bodyPr>
          <a:lstStyle/>
          <a:p>
            <a:pPr marL="0" indent="0">
              <a:buFontTx/>
              <a:buNone/>
              <a:defRPr/>
            </a:pPr>
            <a:r>
              <a:rPr lang="en-GB" sz="1800" b="1" dirty="0">
                <a:latin typeface="Century Gothic" panose="020B0502020202020204" pitchFamily="34" charset="0"/>
              </a:rPr>
              <a:t>Outdoor PE will be every </a:t>
            </a:r>
            <a:r>
              <a:rPr lang="en-GB" sz="1800" b="1" u="sng" dirty="0">
                <a:latin typeface="Century Gothic" panose="020B0502020202020204" pitchFamily="34" charset="0"/>
              </a:rPr>
              <a:t>Friday</a:t>
            </a:r>
            <a:r>
              <a:rPr lang="en-GB" sz="1800" b="1" dirty="0">
                <a:latin typeface="Century Gothic" panose="020B0502020202020204" pitchFamily="34" charset="0"/>
              </a:rPr>
              <a:t> from Week 2 (Friday 16</a:t>
            </a:r>
            <a:r>
              <a:rPr lang="en-GB" sz="1800" b="1" baseline="30000" dirty="0">
                <a:latin typeface="Century Gothic" panose="020B0502020202020204" pitchFamily="34" charset="0"/>
              </a:rPr>
              <a:t>th</a:t>
            </a:r>
            <a:r>
              <a:rPr lang="en-GB" sz="1800" b="1" dirty="0">
                <a:latin typeface="Century Gothic" panose="020B0502020202020204" pitchFamily="34" charset="0"/>
              </a:rPr>
              <a:t> September). </a:t>
            </a:r>
          </a:p>
          <a:p>
            <a:pPr marL="0" indent="0">
              <a:buFontTx/>
              <a:buNone/>
              <a:defRPr/>
            </a:pPr>
            <a:endParaRPr lang="en-GB" sz="1800" b="1" dirty="0">
              <a:latin typeface="Century Gothic" panose="020B0502020202020204" pitchFamily="34" charset="0"/>
            </a:endParaRPr>
          </a:p>
          <a:p>
            <a:pPr marL="0" indent="0">
              <a:buFontTx/>
              <a:buNone/>
              <a:defRPr/>
            </a:pPr>
            <a:r>
              <a:rPr lang="en-GB" sz="1800" b="1" dirty="0">
                <a:latin typeface="Century Gothic" panose="020B0502020202020204" pitchFamily="34" charset="0"/>
              </a:rPr>
              <a:t>Children should come to school wearing their PE kit consisting of: </a:t>
            </a:r>
          </a:p>
        </p:txBody>
      </p:sp>
      <p:sp>
        <p:nvSpPr>
          <p:cNvPr id="12" name="TextBox 11">
            <a:extLst>
              <a:ext uri="{FF2B5EF4-FFF2-40B4-BE49-F238E27FC236}">
                <a16:creationId xmlns:a16="http://schemas.microsoft.com/office/drawing/2014/main" id="{7977CBCC-8D05-D2C5-05C1-1E40577F38A6}"/>
              </a:ext>
            </a:extLst>
          </p:cNvPr>
          <p:cNvSpPr txBox="1"/>
          <p:nvPr/>
        </p:nvSpPr>
        <p:spPr>
          <a:xfrm>
            <a:off x="1045824" y="3327299"/>
            <a:ext cx="4578824" cy="2585323"/>
          </a:xfrm>
          <a:prstGeom prst="rect">
            <a:avLst/>
          </a:prstGeom>
          <a:noFill/>
        </p:spPr>
        <p:txBody>
          <a:bodyPr wrap="square">
            <a:spAutoFit/>
          </a:bodyPr>
          <a:lstStyle/>
          <a:p>
            <a:pPr marL="285750" indent="-285750">
              <a:buFont typeface="Arial" panose="020B0604020202020204" pitchFamily="34" charset="0"/>
              <a:buChar char="•"/>
              <a:defRPr/>
            </a:pPr>
            <a:r>
              <a:rPr lang="en-GB" sz="1800" b="1" dirty="0">
                <a:latin typeface="Century Gothic" panose="020B0502020202020204" pitchFamily="34" charset="0"/>
              </a:rPr>
              <a:t>A plain white round neck t-shirt (no collar or buttons)</a:t>
            </a:r>
          </a:p>
          <a:p>
            <a:pPr marL="285750" indent="-285750">
              <a:buFont typeface="Arial" panose="020B0604020202020204" pitchFamily="34" charset="0"/>
              <a:buChar char="•"/>
              <a:defRPr/>
            </a:pPr>
            <a:r>
              <a:rPr lang="en-GB" sz="1800" b="1" dirty="0">
                <a:latin typeface="Century Gothic" panose="020B0502020202020204" pitchFamily="34" charset="0"/>
              </a:rPr>
              <a:t>Plain navy/black shorts or jogging/tracksuit bottoms depending on the weather/season</a:t>
            </a:r>
          </a:p>
          <a:p>
            <a:pPr marL="285750" indent="-285750">
              <a:buFont typeface="Arial" panose="020B0604020202020204" pitchFamily="34" charset="0"/>
              <a:buChar char="•"/>
              <a:defRPr/>
            </a:pPr>
            <a:r>
              <a:rPr lang="en-GB" b="1" dirty="0">
                <a:latin typeface="Century Gothic" panose="020B0502020202020204" pitchFamily="34" charset="0"/>
              </a:rPr>
              <a:t>N</a:t>
            </a:r>
            <a:r>
              <a:rPr lang="en-GB" sz="1800" b="1" dirty="0">
                <a:latin typeface="Century Gothic" panose="020B0502020202020204" pitchFamily="34" charset="0"/>
              </a:rPr>
              <a:t>avy/black plain hoodie/jumper – again weather dependent </a:t>
            </a:r>
          </a:p>
          <a:p>
            <a:pPr marL="285750" indent="-285750">
              <a:buFont typeface="Arial" panose="020B0604020202020204" pitchFamily="34" charset="0"/>
              <a:buChar char="•"/>
              <a:defRPr/>
            </a:pPr>
            <a:r>
              <a:rPr lang="en-GB" b="1" dirty="0">
                <a:latin typeface="Century Gothic" panose="020B0502020202020204" pitchFamily="34" charset="0"/>
              </a:rPr>
              <a:t>Sensible </a:t>
            </a:r>
            <a:r>
              <a:rPr lang="en-GB" sz="1800" b="1" dirty="0">
                <a:latin typeface="Century Gothic" panose="020B0502020202020204" pitchFamily="34" charset="0"/>
              </a:rPr>
              <a:t>trainers for running in - any colour is fine and ideally </a:t>
            </a:r>
            <a:r>
              <a:rPr lang="en-GB" sz="1800" b="1" dirty="0" err="1">
                <a:latin typeface="Century Gothic" panose="020B0502020202020204" pitchFamily="34" charset="0"/>
              </a:rPr>
              <a:t>velcro</a:t>
            </a:r>
            <a:r>
              <a:rPr lang="en-GB" sz="1800" b="1" dirty="0">
                <a:latin typeface="Century Gothic" panose="020B0502020202020204" pitchFamily="34" charset="0"/>
              </a:rPr>
              <a:t>.</a:t>
            </a:r>
            <a:endParaRPr lang="en-GB" sz="1800" b="1" i="1" dirty="0">
              <a:latin typeface="Century Gothic" panose="020B0502020202020204" pitchFamily="34" charset="0"/>
            </a:endParaRPr>
          </a:p>
        </p:txBody>
      </p:sp>
      <p:grpSp>
        <p:nvGrpSpPr>
          <p:cNvPr id="6" name="Group 5">
            <a:extLst>
              <a:ext uri="{FF2B5EF4-FFF2-40B4-BE49-F238E27FC236}">
                <a16:creationId xmlns:a16="http://schemas.microsoft.com/office/drawing/2014/main" id="{E3D1A3A3-8798-883B-007E-3278DD44593E}"/>
              </a:ext>
            </a:extLst>
          </p:cNvPr>
          <p:cNvGrpSpPr/>
          <p:nvPr/>
        </p:nvGrpSpPr>
        <p:grpSpPr>
          <a:xfrm>
            <a:off x="5364088" y="3327299"/>
            <a:ext cx="3024336" cy="2410320"/>
            <a:chOff x="5364088" y="3327299"/>
            <a:chExt cx="3024336" cy="2410320"/>
          </a:xfrm>
        </p:grpSpPr>
        <p:pic>
          <p:nvPicPr>
            <p:cNvPr id="3" name="Picture 2">
              <a:extLst>
                <a:ext uri="{FF2B5EF4-FFF2-40B4-BE49-F238E27FC236}">
                  <a16:creationId xmlns:a16="http://schemas.microsoft.com/office/drawing/2014/main" id="{75AA5DD3-9B72-E35D-CE2F-3412265FDF8C}"/>
                </a:ext>
              </a:extLst>
            </p:cNvPr>
            <p:cNvPicPr>
              <a:picLocks noChangeAspect="1"/>
            </p:cNvPicPr>
            <p:nvPr/>
          </p:nvPicPr>
          <p:blipFill rotWithShape="1">
            <a:blip r:embed="rId3"/>
            <a:srcRect l="20317" r="20000"/>
            <a:stretch/>
          </p:blipFill>
          <p:spPr>
            <a:xfrm>
              <a:off x="5364088" y="3327299"/>
              <a:ext cx="2877066" cy="2410320"/>
            </a:xfrm>
            <a:prstGeom prst="rect">
              <a:avLst/>
            </a:prstGeom>
          </p:spPr>
        </p:pic>
        <p:sp>
          <p:nvSpPr>
            <p:cNvPr id="4" name="Rectangle 3">
              <a:extLst>
                <a:ext uri="{FF2B5EF4-FFF2-40B4-BE49-F238E27FC236}">
                  <a16:creationId xmlns:a16="http://schemas.microsoft.com/office/drawing/2014/main" id="{843088DA-AE07-A67C-6F0A-65012F4BAB76}"/>
                </a:ext>
              </a:extLst>
            </p:cNvPr>
            <p:cNvSpPr/>
            <p:nvPr/>
          </p:nvSpPr>
          <p:spPr>
            <a:xfrm>
              <a:off x="7996271" y="5301208"/>
              <a:ext cx="392153" cy="436411"/>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70640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Jewellery</a:t>
            </a:r>
          </a:p>
        </p:txBody>
      </p:sp>
      <p:sp>
        <p:nvSpPr>
          <p:cNvPr id="12" name="TextBox 11">
            <a:extLst>
              <a:ext uri="{FF2B5EF4-FFF2-40B4-BE49-F238E27FC236}">
                <a16:creationId xmlns:a16="http://schemas.microsoft.com/office/drawing/2014/main" id="{7977CBCC-8D05-D2C5-05C1-1E40577F38A6}"/>
              </a:ext>
            </a:extLst>
          </p:cNvPr>
          <p:cNvSpPr txBox="1"/>
          <p:nvPr/>
        </p:nvSpPr>
        <p:spPr>
          <a:xfrm>
            <a:off x="1115616" y="1844824"/>
            <a:ext cx="6682700" cy="1938992"/>
          </a:xfrm>
          <a:prstGeom prst="rect">
            <a:avLst/>
          </a:prstGeom>
          <a:noFill/>
        </p:spPr>
        <p:txBody>
          <a:bodyPr wrap="square">
            <a:spAutoFit/>
          </a:bodyPr>
          <a:lstStyle/>
          <a:p>
            <a:pPr algn="ctr">
              <a:defRPr/>
            </a:pPr>
            <a:r>
              <a:rPr lang="en-US" sz="2400" b="1" dirty="0">
                <a:latin typeface="Century Gothic" panose="020B0502020202020204" pitchFamily="34" charset="0"/>
              </a:rPr>
              <a:t>Please note that, in line with our school policy, wearing </a:t>
            </a:r>
            <a:r>
              <a:rPr lang="en-US" sz="2400" b="1" dirty="0" err="1">
                <a:latin typeface="Century Gothic" panose="020B0502020202020204" pitchFamily="34" charset="0"/>
              </a:rPr>
              <a:t>jewellery</a:t>
            </a:r>
            <a:r>
              <a:rPr lang="en-US" sz="2400" b="1" dirty="0">
                <a:latin typeface="Century Gothic" panose="020B0502020202020204" pitchFamily="34" charset="0"/>
              </a:rPr>
              <a:t> is not allowed in school, except for small ear studs. No neck, wrist or finger </a:t>
            </a:r>
            <a:r>
              <a:rPr lang="en-US" sz="2400" b="1" dirty="0" err="1">
                <a:latin typeface="Century Gothic" panose="020B0502020202020204" pitchFamily="34" charset="0"/>
              </a:rPr>
              <a:t>jewellery</a:t>
            </a:r>
            <a:r>
              <a:rPr lang="en-US" sz="2400" b="1" dirty="0">
                <a:latin typeface="Century Gothic" panose="020B0502020202020204" pitchFamily="34" charset="0"/>
              </a:rPr>
              <a:t> should be worn.</a:t>
            </a:r>
          </a:p>
          <a:p>
            <a:pPr algn="ctr">
              <a:defRPr/>
            </a:pPr>
            <a:r>
              <a:rPr lang="en-US" sz="2400" b="1" dirty="0">
                <a:latin typeface="Century Gothic" panose="020B0502020202020204" pitchFamily="34" charset="0"/>
              </a:rPr>
              <a:t>This also includes plastic dress up </a:t>
            </a:r>
            <a:r>
              <a:rPr lang="en-US" sz="2400" b="1" dirty="0" err="1">
                <a:latin typeface="Century Gothic" panose="020B0502020202020204" pitchFamily="34" charset="0"/>
              </a:rPr>
              <a:t>jewellery</a:t>
            </a:r>
            <a:r>
              <a:rPr lang="en-US" sz="2400" b="1" dirty="0">
                <a:latin typeface="Century Gothic" panose="020B0502020202020204" pitchFamily="34" charset="0"/>
              </a:rPr>
              <a:t>. </a:t>
            </a:r>
          </a:p>
        </p:txBody>
      </p:sp>
      <p:pic>
        <p:nvPicPr>
          <p:cNvPr id="2" name="Picture 1">
            <a:extLst>
              <a:ext uri="{FF2B5EF4-FFF2-40B4-BE49-F238E27FC236}">
                <a16:creationId xmlns:a16="http://schemas.microsoft.com/office/drawing/2014/main" id="{225B11C6-C313-5F90-AD08-C859B4F5CA75}"/>
              </a:ext>
            </a:extLst>
          </p:cNvPr>
          <p:cNvPicPr>
            <a:picLocks noChangeAspect="1"/>
          </p:cNvPicPr>
          <p:nvPr/>
        </p:nvPicPr>
        <p:blipFill>
          <a:blip r:embed="rId3"/>
          <a:stretch>
            <a:fillRect/>
          </a:stretch>
        </p:blipFill>
        <p:spPr>
          <a:xfrm>
            <a:off x="3451272" y="3911479"/>
            <a:ext cx="2241456" cy="2006709"/>
          </a:xfrm>
          <a:prstGeom prst="rect">
            <a:avLst/>
          </a:prstGeom>
        </p:spPr>
      </p:pic>
    </p:spTree>
    <p:extLst>
      <p:ext uri="{BB962C8B-B14F-4D97-AF65-F5344CB8AC3E}">
        <p14:creationId xmlns:p14="http://schemas.microsoft.com/office/powerpoint/2010/main" val="3333754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School Bag</a:t>
            </a:r>
          </a:p>
        </p:txBody>
      </p:sp>
      <p:sp>
        <p:nvSpPr>
          <p:cNvPr id="13" name="TextBox 12">
            <a:extLst>
              <a:ext uri="{FF2B5EF4-FFF2-40B4-BE49-F238E27FC236}">
                <a16:creationId xmlns:a16="http://schemas.microsoft.com/office/drawing/2014/main" id="{E7D98E6F-94C4-DEC3-43F7-D29C2410ABD0}"/>
              </a:ext>
            </a:extLst>
          </p:cNvPr>
          <p:cNvSpPr txBox="1"/>
          <p:nvPr/>
        </p:nvSpPr>
        <p:spPr>
          <a:xfrm>
            <a:off x="899592" y="1654871"/>
            <a:ext cx="7416824" cy="2554545"/>
          </a:xfrm>
          <a:prstGeom prst="rect">
            <a:avLst/>
          </a:prstGeom>
          <a:noFill/>
        </p:spPr>
        <p:txBody>
          <a:bodyPr wrap="square">
            <a:spAutoFit/>
          </a:bodyPr>
          <a:lstStyle/>
          <a:p>
            <a:pPr marL="0" indent="0">
              <a:buFontTx/>
              <a:buNone/>
              <a:defRPr/>
            </a:pPr>
            <a:r>
              <a:rPr lang="en-US" sz="2000" b="1" dirty="0">
                <a:latin typeface="Century Gothic" panose="020B0502020202020204" pitchFamily="34" charset="0"/>
              </a:rPr>
              <a:t>Your child needs a book bag in order to bring their school reading books home. Book bags can be any </a:t>
            </a:r>
            <a:r>
              <a:rPr lang="en-US" sz="2000" b="1" dirty="0" err="1">
                <a:latin typeface="Century Gothic" panose="020B0502020202020204" pitchFamily="34" charset="0"/>
              </a:rPr>
              <a:t>colour</a:t>
            </a:r>
            <a:r>
              <a:rPr lang="en-US" sz="2000" b="1" dirty="0">
                <a:latin typeface="Century Gothic" panose="020B0502020202020204" pitchFamily="34" charset="0"/>
              </a:rPr>
              <a:t> or be themed e.g. Spiderman, </a:t>
            </a:r>
            <a:r>
              <a:rPr lang="en-US" sz="2000" b="1" dirty="0" err="1">
                <a:latin typeface="Century Gothic" panose="020B0502020202020204" pitchFamily="34" charset="0"/>
              </a:rPr>
              <a:t>Smiggle</a:t>
            </a:r>
            <a:r>
              <a:rPr lang="en-US" sz="2000" b="1" dirty="0">
                <a:latin typeface="Century Gothic" panose="020B0502020202020204" pitchFamily="34" charset="0"/>
              </a:rPr>
              <a:t> etc. They should be brought to school daily unless told otherwise.</a:t>
            </a:r>
          </a:p>
          <a:p>
            <a:pPr marL="0" indent="0">
              <a:buFontTx/>
              <a:buNone/>
              <a:defRPr/>
            </a:pPr>
            <a:endParaRPr lang="en-US" sz="2000" b="1" dirty="0">
              <a:latin typeface="Century Gothic" panose="020B0502020202020204" pitchFamily="34" charset="0"/>
            </a:endParaRPr>
          </a:p>
          <a:p>
            <a:pPr marL="0" indent="0">
              <a:buFontTx/>
              <a:buNone/>
              <a:defRPr/>
            </a:pPr>
            <a:r>
              <a:rPr lang="en-US" sz="2000" b="1" dirty="0">
                <a:latin typeface="Century Gothic" panose="020B0502020202020204" pitchFamily="34" charset="0"/>
              </a:rPr>
              <a:t>A small keyring can be added to the handle of your child’s bookbag to help them to </a:t>
            </a:r>
            <a:r>
              <a:rPr lang="en-US" sz="2000" b="1" dirty="0" err="1">
                <a:latin typeface="Century Gothic" panose="020B0502020202020204" pitchFamily="34" charset="0"/>
              </a:rPr>
              <a:t>recognise</a:t>
            </a:r>
            <a:r>
              <a:rPr lang="en-US" sz="2000" b="1" dirty="0">
                <a:latin typeface="Century Gothic" panose="020B0502020202020204" pitchFamily="34" charset="0"/>
              </a:rPr>
              <a:t> it at home time </a:t>
            </a:r>
          </a:p>
          <a:p>
            <a:pPr marL="0" indent="0">
              <a:buFontTx/>
              <a:buNone/>
              <a:defRPr/>
            </a:pPr>
            <a:r>
              <a:rPr lang="en-US" sz="2000" b="1" dirty="0">
                <a:latin typeface="Century Gothic" panose="020B0502020202020204" pitchFamily="34" charset="0"/>
              </a:rPr>
              <a:t>as they are encouraged to find their own.</a:t>
            </a:r>
          </a:p>
        </p:txBody>
      </p:sp>
      <p:pic>
        <p:nvPicPr>
          <p:cNvPr id="11" name="Picture 10">
            <a:extLst>
              <a:ext uri="{FF2B5EF4-FFF2-40B4-BE49-F238E27FC236}">
                <a16:creationId xmlns:a16="http://schemas.microsoft.com/office/drawing/2014/main" id="{2DEF3BBE-C24C-736D-2B09-3CEEAC07ED88}"/>
              </a:ext>
            </a:extLst>
          </p:cNvPr>
          <p:cNvPicPr>
            <a:picLocks noChangeAspect="1"/>
          </p:cNvPicPr>
          <p:nvPr/>
        </p:nvPicPr>
        <p:blipFill>
          <a:blip r:embed="rId3"/>
          <a:stretch>
            <a:fillRect/>
          </a:stretch>
        </p:blipFill>
        <p:spPr>
          <a:xfrm>
            <a:off x="3045946" y="4228102"/>
            <a:ext cx="3052107" cy="1995907"/>
          </a:xfrm>
          <a:prstGeom prst="rect">
            <a:avLst/>
          </a:prstGeom>
          <a:ln>
            <a:noFill/>
          </a:ln>
          <a:effectLst>
            <a:softEdge rad="112500"/>
          </a:effectLst>
        </p:spPr>
      </p:pic>
    </p:spTree>
    <p:extLst>
      <p:ext uri="{BB962C8B-B14F-4D97-AF65-F5344CB8AC3E}">
        <p14:creationId xmlns:p14="http://schemas.microsoft.com/office/powerpoint/2010/main" val="11940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Water Bottles</a:t>
            </a:r>
          </a:p>
        </p:txBody>
      </p:sp>
      <p:sp>
        <p:nvSpPr>
          <p:cNvPr id="13" name="TextBox 12">
            <a:extLst>
              <a:ext uri="{FF2B5EF4-FFF2-40B4-BE49-F238E27FC236}">
                <a16:creationId xmlns:a16="http://schemas.microsoft.com/office/drawing/2014/main" id="{E7D98E6F-94C4-DEC3-43F7-D29C2410ABD0}"/>
              </a:ext>
            </a:extLst>
          </p:cNvPr>
          <p:cNvSpPr txBox="1"/>
          <p:nvPr/>
        </p:nvSpPr>
        <p:spPr>
          <a:xfrm>
            <a:off x="3555437" y="1916832"/>
            <a:ext cx="4688971" cy="3785652"/>
          </a:xfrm>
          <a:prstGeom prst="rect">
            <a:avLst/>
          </a:prstGeom>
          <a:noFill/>
        </p:spPr>
        <p:txBody>
          <a:bodyPr wrap="square">
            <a:spAutoFit/>
          </a:bodyPr>
          <a:lstStyle/>
          <a:p>
            <a:pPr marL="0" indent="0">
              <a:buFontTx/>
              <a:buNone/>
              <a:defRPr/>
            </a:pPr>
            <a:r>
              <a:rPr lang="en-US" sz="2000" b="1" dirty="0">
                <a:latin typeface="Century Gothic" panose="020B0502020202020204" pitchFamily="34" charset="0"/>
              </a:rPr>
              <a:t>Your child needs to bring a water bottle to school with them each day and should contain only water. Children can then have a drink whenever they want one and can re-fill their bottle with fresh water as and when necessary.</a:t>
            </a:r>
          </a:p>
          <a:p>
            <a:pPr marL="0" indent="0">
              <a:buFontTx/>
              <a:buNone/>
              <a:defRPr/>
            </a:pPr>
            <a:r>
              <a:rPr lang="en-US" sz="2000" b="1" dirty="0">
                <a:latin typeface="Century Gothic" panose="020B0502020202020204" pitchFamily="34" charset="0"/>
              </a:rPr>
              <a:t>Water bottles should have a sports cap to encourage independence and discourage spillages.</a:t>
            </a:r>
          </a:p>
          <a:p>
            <a:pPr marL="0" indent="0">
              <a:buFontTx/>
              <a:buNone/>
              <a:defRPr/>
            </a:pPr>
            <a:r>
              <a:rPr lang="en-US" sz="2000" b="1" dirty="0">
                <a:latin typeface="Century Gothic" panose="020B0502020202020204" pitchFamily="34" charset="0"/>
              </a:rPr>
              <a:t>Your child’s name should be written onto the bottle.</a:t>
            </a:r>
          </a:p>
        </p:txBody>
      </p:sp>
      <p:pic>
        <p:nvPicPr>
          <p:cNvPr id="2" name="Picture 1">
            <a:extLst>
              <a:ext uri="{FF2B5EF4-FFF2-40B4-BE49-F238E27FC236}">
                <a16:creationId xmlns:a16="http://schemas.microsoft.com/office/drawing/2014/main" id="{6C210DAE-A05F-DC36-9437-51CB9DA9A6D8}"/>
              </a:ext>
            </a:extLst>
          </p:cNvPr>
          <p:cNvPicPr>
            <a:picLocks noChangeAspect="1"/>
          </p:cNvPicPr>
          <p:nvPr/>
        </p:nvPicPr>
        <p:blipFill rotWithShape="1">
          <a:blip r:embed="rId3"/>
          <a:srcRect l="28962" t="7923" r="31967" b="13936"/>
          <a:stretch/>
        </p:blipFill>
        <p:spPr>
          <a:xfrm>
            <a:off x="1187624" y="1905685"/>
            <a:ext cx="1800200" cy="3600400"/>
          </a:xfrm>
          <a:prstGeom prst="rect">
            <a:avLst/>
          </a:prstGeom>
          <a:ln>
            <a:noFill/>
          </a:ln>
          <a:effectLst>
            <a:softEdge rad="112500"/>
          </a:effectLst>
        </p:spPr>
      </p:pic>
    </p:spTree>
    <p:extLst>
      <p:ext uri="{BB962C8B-B14F-4D97-AF65-F5344CB8AC3E}">
        <p14:creationId xmlns:p14="http://schemas.microsoft.com/office/powerpoint/2010/main" val="1370363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Milk and Fruit</a:t>
            </a:r>
          </a:p>
        </p:txBody>
      </p:sp>
      <p:sp>
        <p:nvSpPr>
          <p:cNvPr id="13" name="TextBox 12">
            <a:extLst>
              <a:ext uri="{FF2B5EF4-FFF2-40B4-BE49-F238E27FC236}">
                <a16:creationId xmlns:a16="http://schemas.microsoft.com/office/drawing/2014/main" id="{E7D98E6F-94C4-DEC3-43F7-D29C2410ABD0}"/>
              </a:ext>
            </a:extLst>
          </p:cNvPr>
          <p:cNvSpPr txBox="1"/>
          <p:nvPr/>
        </p:nvSpPr>
        <p:spPr>
          <a:xfrm>
            <a:off x="791333" y="1772816"/>
            <a:ext cx="7510658" cy="4247317"/>
          </a:xfrm>
          <a:prstGeom prst="rect">
            <a:avLst/>
          </a:prstGeom>
          <a:noFill/>
        </p:spPr>
        <p:txBody>
          <a:bodyPr wrap="square">
            <a:spAutoFit/>
          </a:bodyPr>
          <a:lstStyle/>
          <a:p>
            <a:pPr marL="0" indent="0">
              <a:buFontTx/>
              <a:buNone/>
              <a:defRPr/>
            </a:pPr>
            <a:r>
              <a:rPr lang="en-US" b="1" dirty="0">
                <a:latin typeface="Century Gothic" panose="020B0502020202020204" pitchFamily="34" charset="0"/>
              </a:rPr>
              <a:t>Milk and fruit are available every day. </a:t>
            </a:r>
          </a:p>
          <a:p>
            <a:pPr marL="0" indent="0">
              <a:buFontTx/>
              <a:buNone/>
              <a:defRPr/>
            </a:pPr>
            <a:endParaRPr lang="en-US" b="1" dirty="0">
              <a:latin typeface="Century Gothic" panose="020B0502020202020204" pitchFamily="34" charset="0"/>
            </a:endParaRPr>
          </a:p>
          <a:p>
            <a:pPr marL="0" indent="0">
              <a:buFontTx/>
              <a:buNone/>
              <a:defRPr/>
            </a:pPr>
            <a:r>
              <a:rPr lang="en-US" b="1" dirty="0">
                <a:latin typeface="Century Gothic" panose="020B0502020202020204" pitchFamily="34" charset="0"/>
              </a:rPr>
              <a:t>School milk is currently 24p per carton.</a:t>
            </a:r>
          </a:p>
          <a:p>
            <a:pPr marL="0" indent="0">
              <a:buFontTx/>
              <a:buNone/>
              <a:defRPr/>
            </a:pPr>
            <a:r>
              <a:rPr lang="en-US" b="1" dirty="0">
                <a:latin typeface="Century Gothic" panose="020B0502020202020204" pitchFamily="34" charset="0"/>
              </a:rPr>
              <a:t>If your child turns 5 in the coming term, then you will have to start paying for milk if your child wants it. </a:t>
            </a:r>
          </a:p>
          <a:p>
            <a:pPr marL="0" indent="0">
              <a:buFontTx/>
              <a:buNone/>
              <a:defRPr/>
            </a:pPr>
            <a:r>
              <a:rPr lang="en-US" b="1" dirty="0">
                <a:latin typeface="Century Gothic" panose="020B0502020202020204" pitchFamily="34" charset="0"/>
              </a:rPr>
              <a:t>Please register with Fresh Pastures via our website – </a:t>
            </a:r>
          </a:p>
          <a:p>
            <a:pPr marL="0" indent="0">
              <a:buFontTx/>
              <a:buNone/>
              <a:defRPr/>
            </a:pPr>
            <a:r>
              <a:rPr lang="en-US" b="1" dirty="0">
                <a:latin typeface="Century Gothic" panose="020B0502020202020204" pitchFamily="34" charset="0"/>
                <a:hlinkClick r:id="rId3"/>
              </a:rPr>
              <a:t>https://ashgrove.ipmat.co.uk/parents/school-milk/</a:t>
            </a:r>
            <a:r>
              <a:rPr lang="en-US" b="1" dirty="0">
                <a:latin typeface="Century Gothic" panose="020B0502020202020204" pitchFamily="34" charset="0"/>
              </a:rPr>
              <a:t> </a:t>
            </a:r>
          </a:p>
          <a:p>
            <a:pPr marL="0" indent="0">
              <a:buFontTx/>
              <a:buNone/>
              <a:defRPr/>
            </a:pPr>
            <a:r>
              <a:rPr lang="en-US" b="1" dirty="0">
                <a:latin typeface="Century Gothic" panose="020B0502020202020204" pitchFamily="34" charset="0"/>
              </a:rPr>
              <a:t>Children in receipt of Free School Meals, who would </a:t>
            </a:r>
          </a:p>
          <a:p>
            <a:pPr marL="0" indent="0">
              <a:buFontTx/>
              <a:buNone/>
              <a:defRPr/>
            </a:pPr>
            <a:r>
              <a:rPr lang="en-US" b="1" dirty="0">
                <a:latin typeface="Century Gothic" panose="020B0502020202020204" pitchFamily="34" charset="0"/>
              </a:rPr>
              <a:t>like milk at school, must inform the office – no need </a:t>
            </a:r>
          </a:p>
          <a:p>
            <a:pPr marL="0" indent="0">
              <a:buFontTx/>
              <a:buNone/>
              <a:defRPr/>
            </a:pPr>
            <a:r>
              <a:rPr lang="en-US" b="1" dirty="0">
                <a:latin typeface="Century Gothic" panose="020B0502020202020204" pitchFamily="34" charset="0"/>
              </a:rPr>
              <a:t>to register with Fresh Pastures.</a:t>
            </a:r>
          </a:p>
          <a:p>
            <a:pPr marL="0" indent="0">
              <a:buFontTx/>
              <a:buNone/>
              <a:defRPr/>
            </a:pPr>
            <a:endParaRPr lang="en-US" b="1" dirty="0">
              <a:latin typeface="Century Gothic" panose="020B0502020202020204" pitchFamily="34" charset="0"/>
            </a:endParaRPr>
          </a:p>
          <a:p>
            <a:pPr marL="0" indent="0">
              <a:buFontTx/>
              <a:buNone/>
              <a:defRPr/>
            </a:pPr>
            <a:r>
              <a:rPr lang="en-US" b="1" dirty="0">
                <a:latin typeface="Century Gothic" panose="020B0502020202020204" pitchFamily="34" charset="0"/>
              </a:rPr>
              <a:t>Please inform the office and staff if your child has any allergies or intolerances e.g. milk allergy, asthma, </a:t>
            </a:r>
            <a:r>
              <a:rPr lang="en-US" b="1" dirty="0" err="1">
                <a:latin typeface="Century Gothic" panose="020B0502020202020204" pitchFamily="34" charset="0"/>
              </a:rPr>
              <a:t>hayfever</a:t>
            </a:r>
            <a:r>
              <a:rPr lang="en-US" b="1" dirty="0">
                <a:latin typeface="Century Gothic" panose="020B0502020202020204" pitchFamily="34" charset="0"/>
              </a:rPr>
              <a:t> </a:t>
            </a:r>
            <a:r>
              <a:rPr lang="en-US" b="1" dirty="0" err="1">
                <a:latin typeface="Century Gothic" panose="020B0502020202020204" pitchFamily="34" charset="0"/>
              </a:rPr>
              <a:t>etc</a:t>
            </a:r>
            <a:r>
              <a:rPr lang="en-US" b="1" dirty="0">
                <a:latin typeface="Century Gothic" panose="020B0502020202020204" pitchFamily="34" charset="0"/>
              </a:rPr>
              <a:t> – this information should already be on your child’s records from the paperwork you completed.</a:t>
            </a:r>
          </a:p>
        </p:txBody>
      </p:sp>
      <p:pic>
        <p:nvPicPr>
          <p:cNvPr id="4" name="Picture 3">
            <a:extLst>
              <a:ext uri="{FF2B5EF4-FFF2-40B4-BE49-F238E27FC236}">
                <a16:creationId xmlns:a16="http://schemas.microsoft.com/office/drawing/2014/main" id="{9DA9D5F4-6A02-673C-58DB-7A98860391D7}"/>
              </a:ext>
            </a:extLst>
          </p:cNvPr>
          <p:cNvPicPr>
            <a:picLocks noChangeAspect="1"/>
          </p:cNvPicPr>
          <p:nvPr/>
        </p:nvPicPr>
        <p:blipFill>
          <a:blip r:embed="rId4"/>
          <a:stretch>
            <a:fillRect/>
          </a:stretch>
        </p:blipFill>
        <p:spPr>
          <a:xfrm>
            <a:off x="6802260" y="3144969"/>
            <a:ext cx="1519112" cy="1503009"/>
          </a:xfrm>
          <a:prstGeom prst="rect">
            <a:avLst/>
          </a:prstGeom>
        </p:spPr>
      </p:pic>
      <p:pic>
        <p:nvPicPr>
          <p:cNvPr id="6" name="Picture 5">
            <a:extLst>
              <a:ext uri="{FF2B5EF4-FFF2-40B4-BE49-F238E27FC236}">
                <a16:creationId xmlns:a16="http://schemas.microsoft.com/office/drawing/2014/main" id="{9025D2E5-D01E-BF4B-D27E-94D20FF6A74E}"/>
              </a:ext>
            </a:extLst>
          </p:cNvPr>
          <p:cNvPicPr>
            <a:picLocks noChangeAspect="1"/>
          </p:cNvPicPr>
          <p:nvPr/>
        </p:nvPicPr>
        <p:blipFill>
          <a:blip r:embed="rId5"/>
          <a:stretch>
            <a:fillRect/>
          </a:stretch>
        </p:blipFill>
        <p:spPr>
          <a:xfrm>
            <a:off x="1498936" y="604773"/>
            <a:ext cx="793297" cy="837990"/>
          </a:xfrm>
          <a:prstGeom prst="rect">
            <a:avLst/>
          </a:prstGeom>
        </p:spPr>
      </p:pic>
      <p:pic>
        <p:nvPicPr>
          <p:cNvPr id="9" name="Picture 3" descr="MCj04368950000[1]">
            <a:extLst>
              <a:ext uri="{FF2B5EF4-FFF2-40B4-BE49-F238E27FC236}">
                <a16:creationId xmlns:a16="http://schemas.microsoft.com/office/drawing/2014/main" id="{70A5F6C6-0997-1478-6ADC-0995D99B3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335" y="601196"/>
            <a:ext cx="956125" cy="95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328823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School Dinners</a:t>
            </a:r>
          </a:p>
        </p:txBody>
      </p:sp>
      <p:sp>
        <p:nvSpPr>
          <p:cNvPr id="13" name="TextBox 12">
            <a:extLst>
              <a:ext uri="{FF2B5EF4-FFF2-40B4-BE49-F238E27FC236}">
                <a16:creationId xmlns:a16="http://schemas.microsoft.com/office/drawing/2014/main" id="{E7D98E6F-94C4-DEC3-43F7-D29C2410ABD0}"/>
              </a:ext>
            </a:extLst>
          </p:cNvPr>
          <p:cNvSpPr txBox="1"/>
          <p:nvPr/>
        </p:nvSpPr>
        <p:spPr>
          <a:xfrm>
            <a:off x="805758" y="1557321"/>
            <a:ext cx="7510658" cy="5047536"/>
          </a:xfrm>
          <a:prstGeom prst="rect">
            <a:avLst/>
          </a:prstGeom>
          <a:noFill/>
        </p:spPr>
        <p:txBody>
          <a:bodyPr wrap="square">
            <a:spAutoFit/>
          </a:bodyPr>
          <a:lstStyle/>
          <a:p>
            <a:pPr marL="0" indent="0">
              <a:buFontTx/>
              <a:buNone/>
              <a:defRPr/>
            </a:pPr>
            <a:r>
              <a:rPr lang="en-US" sz="1400" b="1" dirty="0">
                <a:latin typeface="Century Gothic" panose="020B0502020202020204" pitchFamily="34" charset="0"/>
              </a:rPr>
              <a:t>At Ash Grove, our school dinners are cooked fresh on site by Dolce/School Grid.</a:t>
            </a:r>
          </a:p>
          <a:p>
            <a:pPr marL="0" indent="0">
              <a:buFontTx/>
              <a:buNone/>
              <a:defRPr/>
            </a:pPr>
            <a:r>
              <a:rPr lang="en-US" sz="1400" b="1" dirty="0">
                <a:latin typeface="Century Gothic" panose="020B0502020202020204" pitchFamily="34" charset="0"/>
              </a:rPr>
              <a:t>Universal Infant Free School Meals (UIFSM) are available to </a:t>
            </a:r>
            <a:r>
              <a:rPr lang="en-US" sz="1400" b="1" u="sng" dirty="0">
                <a:latin typeface="Century Gothic" panose="020B0502020202020204" pitchFamily="34" charset="0"/>
              </a:rPr>
              <a:t>all</a:t>
            </a:r>
            <a:r>
              <a:rPr lang="en-US" sz="1400" b="1" dirty="0">
                <a:latin typeface="Century Gothic" panose="020B0502020202020204" pitchFamily="34" charset="0"/>
              </a:rPr>
              <a:t> pupils in Reception, Year 1 and Year 2. Funding is provided to school directly and is used to provide free school meals to infants in all UK schools.</a:t>
            </a:r>
          </a:p>
          <a:p>
            <a:pPr marL="0" indent="0">
              <a:buFontTx/>
              <a:buNone/>
              <a:defRPr/>
            </a:pPr>
            <a:endParaRPr lang="en-US" sz="1400" b="1" dirty="0">
              <a:latin typeface="Century Gothic" panose="020B0502020202020204" pitchFamily="34" charset="0"/>
            </a:endParaRPr>
          </a:p>
          <a:p>
            <a:pPr marL="0" indent="0">
              <a:buFontTx/>
              <a:buNone/>
              <a:defRPr/>
            </a:pPr>
            <a:r>
              <a:rPr lang="en-US" sz="1400" b="1" dirty="0">
                <a:latin typeface="Century Gothic" panose="020B0502020202020204" pitchFamily="34" charset="0"/>
              </a:rPr>
              <a:t>Free School Meals (FSM), on the other hand is financial support provided to children of families who fall under certain qualifying criteria. These criteria, and more information can be found on the website below. </a:t>
            </a:r>
          </a:p>
          <a:p>
            <a:pPr marL="0" indent="0">
              <a:buFontTx/>
              <a:buNone/>
              <a:defRPr/>
            </a:pPr>
            <a:endParaRPr lang="en-US" sz="1400" b="1" dirty="0">
              <a:latin typeface="Century Gothic" panose="020B0502020202020204" pitchFamily="34" charset="0"/>
            </a:endParaRPr>
          </a:p>
          <a:p>
            <a:pPr marL="0" indent="0">
              <a:buFontTx/>
              <a:buNone/>
              <a:defRPr/>
            </a:pPr>
            <a:r>
              <a:rPr lang="en-US" sz="1400" b="1" dirty="0">
                <a:latin typeface="Century Gothic" panose="020B0502020202020204" pitchFamily="34" charset="0"/>
              </a:rPr>
              <a:t>While parents may not need to apply for FSM for their child if the child is still young enough to receive UIFSM, it is still important to tell the local authority if your family falls under any of the qualifying criteria. You may be eligible for free school milk, free breakfast club and free Holiday Activity and Food (HAF). </a:t>
            </a:r>
          </a:p>
          <a:p>
            <a:pPr marL="0" indent="0">
              <a:buFontTx/>
              <a:buNone/>
              <a:defRPr/>
            </a:pPr>
            <a:r>
              <a:rPr lang="en-US" sz="1400" b="1" dirty="0">
                <a:latin typeface="Century Gothic" panose="020B0502020202020204" pitchFamily="34" charset="0"/>
              </a:rPr>
              <a:t>Additionally, our school will receive pupil premium funding </a:t>
            </a:r>
          </a:p>
          <a:p>
            <a:pPr marL="0" indent="0">
              <a:buFontTx/>
              <a:buNone/>
              <a:defRPr/>
            </a:pPr>
            <a:r>
              <a:rPr lang="en-US" sz="1400" b="1" dirty="0">
                <a:latin typeface="Century Gothic" panose="020B0502020202020204" pitchFamily="34" charset="0"/>
              </a:rPr>
              <a:t>for every child registered for FSM.</a:t>
            </a:r>
          </a:p>
          <a:p>
            <a:pPr marL="0" indent="0">
              <a:buFontTx/>
              <a:buNone/>
              <a:defRPr/>
            </a:pPr>
            <a:endParaRPr lang="en-US" sz="1400" b="1" dirty="0">
              <a:latin typeface="Century Gothic" panose="020B0502020202020204" pitchFamily="34" charset="0"/>
            </a:endParaRPr>
          </a:p>
          <a:p>
            <a:pPr marL="0" indent="0">
              <a:buFontTx/>
              <a:buNone/>
              <a:defRPr/>
            </a:pPr>
            <a:r>
              <a:rPr lang="en-US" sz="1400" b="1" dirty="0">
                <a:latin typeface="Century Gothic" panose="020B0502020202020204" pitchFamily="34" charset="0"/>
              </a:rPr>
              <a:t>If you think your child may be eligible for Free School Meals, </a:t>
            </a:r>
          </a:p>
          <a:p>
            <a:pPr marL="0" indent="0">
              <a:buFontTx/>
              <a:buNone/>
              <a:defRPr/>
            </a:pPr>
            <a:r>
              <a:rPr lang="en-US" sz="1400" b="1" dirty="0">
                <a:latin typeface="Century Gothic" panose="020B0502020202020204" pitchFamily="34" charset="0"/>
              </a:rPr>
              <a:t>make sure to apply here: </a:t>
            </a:r>
          </a:p>
          <a:p>
            <a:pPr marL="0" indent="0">
              <a:buFontTx/>
              <a:buNone/>
              <a:defRPr/>
            </a:pPr>
            <a:r>
              <a:rPr lang="en-US" sz="1400" b="1" dirty="0">
                <a:latin typeface="Century Gothic" panose="020B0502020202020204" pitchFamily="34" charset="0"/>
                <a:hlinkClick r:id="rId3"/>
              </a:rPr>
              <a:t>https://www.gov.uk/apply-free-school-meals</a:t>
            </a:r>
            <a:r>
              <a:rPr lang="en-US" sz="1400" b="1" dirty="0">
                <a:latin typeface="Century Gothic" panose="020B0502020202020204" pitchFamily="34" charset="0"/>
              </a:rPr>
              <a:t> </a:t>
            </a:r>
          </a:p>
          <a:p>
            <a:pPr marL="0" indent="0">
              <a:buFontTx/>
              <a:buNone/>
              <a:defRPr/>
            </a:pPr>
            <a:endParaRPr lang="en-US" sz="1400" b="1" dirty="0">
              <a:latin typeface="Century Gothic" panose="020B0502020202020204" pitchFamily="34" charset="0"/>
            </a:endParaRPr>
          </a:p>
          <a:p>
            <a:pPr>
              <a:defRPr/>
            </a:pPr>
            <a:r>
              <a:rPr lang="en-GB" sz="1400" b="1" dirty="0">
                <a:latin typeface="Century Gothic" panose="020B0502020202020204" pitchFamily="34" charset="0"/>
              </a:rPr>
              <a:t>You can also contact the Free School Meals Team</a:t>
            </a:r>
          </a:p>
          <a:p>
            <a:pPr>
              <a:defRPr/>
            </a:pPr>
            <a:r>
              <a:rPr lang="en-GB" sz="1400" b="1" dirty="0">
                <a:latin typeface="Century Gothic" panose="020B0502020202020204" pitchFamily="34" charset="0"/>
              </a:rPr>
              <a:t> by email - </a:t>
            </a:r>
            <a:r>
              <a:rPr lang="en-GB" sz="1400" b="1" dirty="0">
                <a:latin typeface="Century Gothic" panose="020B0502020202020204" pitchFamily="34" charset="0"/>
                <a:hlinkClick r:id="rId4"/>
              </a:rPr>
              <a:t>FSM@wakefield.gov.uk</a:t>
            </a:r>
            <a:endParaRPr lang="en-GB" sz="1400" b="1" dirty="0">
              <a:latin typeface="Century Gothic" panose="020B0502020202020204" pitchFamily="34" charset="0"/>
            </a:endParaRPr>
          </a:p>
          <a:p>
            <a:pPr marL="0" indent="0">
              <a:buFontTx/>
              <a:buNone/>
              <a:defRPr/>
            </a:pPr>
            <a:endParaRPr lang="en-US" sz="1400" b="1" dirty="0">
              <a:latin typeface="Century Gothic" panose="020B0502020202020204" pitchFamily="34" charset="0"/>
            </a:endParaRPr>
          </a:p>
        </p:txBody>
      </p:sp>
      <p:pic>
        <p:nvPicPr>
          <p:cNvPr id="3" name="Picture 2">
            <a:extLst>
              <a:ext uri="{FF2B5EF4-FFF2-40B4-BE49-F238E27FC236}">
                <a16:creationId xmlns:a16="http://schemas.microsoft.com/office/drawing/2014/main" id="{24113EB4-657F-7F70-34D2-4719403EF2C8}"/>
              </a:ext>
            </a:extLst>
          </p:cNvPr>
          <p:cNvPicPr>
            <a:picLocks noChangeAspect="1"/>
          </p:cNvPicPr>
          <p:nvPr/>
        </p:nvPicPr>
        <p:blipFill>
          <a:blip r:embed="rId5"/>
          <a:stretch>
            <a:fillRect/>
          </a:stretch>
        </p:blipFill>
        <p:spPr>
          <a:xfrm>
            <a:off x="6344540" y="4397618"/>
            <a:ext cx="1755852" cy="1712575"/>
          </a:xfrm>
          <a:prstGeom prst="rect">
            <a:avLst/>
          </a:prstGeom>
        </p:spPr>
      </p:pic>
    </p:spTree>
    <p:extLst>
      <p:ext uri="{BB962C8B-B14F-4D97-AF65-F5344CB8AC3E}">
        <p14:creationId xmlns:p14="http://schemas.microsoft.com/office/powerpoint/2010/main" val="2739678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School Dinners</a:t>
            </a:r>
          </a:p>
        </p:txBody>
      </p:sp>
      <p:sp>
        <p:nvSpPr>
          <p:cNvPr id="13" name="TextBox 12">
            <a:extLst>
              <a:ext uri="{FF2B5EF4-FFF2-40B4-BE49-F238E27FC236}">
                <a16:creationId xmlns:a16="http://schemas.microsoft.com/office/drawing/2014/main" id="{E7D98E6F-94C4-DEC3-43F7-D29C2410ABD0}"/>
              </a:ext>
            </a:extLst>
          </p:cNvPr>
          <p:cNvSpPr txBox="1"/>
          <p:nvPr/>
        </p:nvSpPr>
        <p:spPr>
          <a:xfrm>
            <a:off x="805758" y="1557321"/>
            <a:ext cx="5760640" cy="3631763"/>
          </a:xfrm>
          <a:prstGeom prst="rect">
            <a:avLst/>
          </a:prstGeom>
          <a:noFill/>
        </p:spPr>
        <p:txBody>
          <a:bodyPr wrap="square">
            <a:spAutoFit/>
          </a:bodyPr>
          <a:lstStyle/>
          <a:p>
            <a:pPr marL="0" indent="0">
              <a:buFontTx/>
              <a:buNone/>
              <a:defRPr/>
            </a:pPr>
            <a:r>
              <a:rPr lang="en-US" b="1" dirty="0">
                <a:latin typeface="Century Gothic" panose="020B0502020202020204" pitchFamily="34" charset="0"/>
              </a:rPr>
              <a:t>Ideally, children having school lunches will order beforehand online at home.  </a:t>
            </a:r>
          </a:p>
          <a:p>
            <a:pPr marL="0" indent="0">
              <a:buFontTx/>
              <a:buNone/>
              <a:defRPr/>
            </a:pPr>
            <a:r>
              <a:rPr lang="en-US" b="1" dirty="0">
                <a:latin typeface="Century Gothic" panose="020B0502020202020204" pitchFamily="34" charset="0"/>
              </a:rPr>
              <a:t>You can order daily or for the full week. This works best for our youngest children as often we find they don’t know what they want or they might choose something they don’t like.</a:t>
            </a:r>
          </a:p>
          <a:p>
            <a:pPr marL="0" indent="0">
              <a:buFontTx/>
              <a:buNone/>
              <a:defRPr/>
            </a:pPr>
            <a:r>
              <a:rPr lang="en-US" b="1" dirty="0">
                <a:latin typeface="Century Gothic" panose="020B0502020202020204" pitchFamily="34" charset="0"/>
              </a:rPr>
              <a:t>If you do pre-order and your child is absent from school, please remember to log into your account and delete the order.</a:t>
            </a:r>
          </a:p>
          <a:p>
            <a:pPr marL="0" indent="0">
              <a:buFontTx/>
              <a:buNone/>
              <a:defRPr/>
            </a:pPr>
            <a:r>
              <a:rPr lang="en-US" b="1" dirty="0">
                <a:latin typeface="Century Gothic" panose="020B0502020202020204" pitchFamily="34" charset="0"/>
              </a:rPr>
              <a:t>Visit our school website for further information - </a:t>
            </a:r>
            <a:r>
              <a:rPr lang="en-US" b="1" dirty="0">
                <a:latin typeface="Century Gothic" panose="020B0502020202020204" pitchFamily="34" charset="0"/>
                <a:hlinkClick r:id="rId3"/>
              </a:rPr>
              <a:t>https://ashgrove.ipmat.co.uk/parents/school-dinners/</a:t>
            </a:r>
            <a:r>
              <a:rPr lang="en-US" b="1" dirty="0">
                <a:latin typeface="Century Gothic" panose="020B0502020202020204" pitchFamily="34" charset="0"/>
              </a:rPr>
              <a:t> </a:t>
            </a:r>
          </a:p>
          <a:p>
            <a:pPr marL="0" indent="0">
              <a:buFontTx/>
              <a:buNone/>
              <a:defRPr/>
            </a:pPr>
            <a:endParaRPr lang="en-US" sz="1400" b="1" dirty="0">
              <a:latin typeface="Century Gothic" panose="020B0502020202020204" pitchFamily="34" charset="0"/>
            </a:endParaRPr>
          </a:p>
        </p:txBody>
      </p:sp>
      <p:pic>
        <p:nvPicPr>
          <p:cNvPr id="4" name="Picture 3">
            <a:extLst>
              <a:ext uri="{FF2B5EF4-FFF2-40B4-BE49-F238E27FC236}">
                <a16:creationId xmlns:a16="http://schemas.microsoft.com/office/drawing/2014/main" id="{C4DD5C92-7B46-C17C-5360-7E977E06A02C}"/>
              </a:ext>
            </a:extLst>
          </p:cNvPr>
          <p:cNvPicPr>
            <a:picLocks noChangeAspect="1"/>
          </p:cNvPicPr>
          <p:nvPr/>
        </p:nvPicPr>
        <p:blipFill>
          <a:blip r:embed="rId4"/>
          <a:stretch>
            <a:fillRect/>
          </a:stretch>
        </p:blipFill>
        <p:spPr>
          <a:xfrm>
            <a:off x="6566398" y="2480651"/>
            <a:ext cx="1779836" cy="1779836"/>
          </a:xfrm>
          <a:prstGeom prst="rect">
            <a:avLst/>
          </a:prstGeom>
        </p:spPr>
      </p:pic>
      <p:pic>
        <p:nvPicPr>
          <p:cNvPr id="6" name="Picture 5">
            <a:extLst>
              <a:ext uri="{FF2B5EF4-FFF2-40B4-BE49-F238E27FC236}">
                <a16:creationId xmlns:a16="http://schemas.microsoft.com/office/drawing/2014/main" id="{302472CE-7466-F41B-D842-AB7EBDB829D7}"/>
              </a:ext>
            </a:extLst>
          </p:cNvPr>
          <p:cNvPicPr>
            <a:picLocks noChangeAspect="1"/>
          </p:cNvPicPr>
          <p:nvPr/>
        </p:nvPicPr>
        <p:blipFill>
          <a:blip r:embed="rId5"/>
          <a:stretch>
            <a:fillRect/>
          </a:stretch>
        </p:blipFill>
        <p:spPr>
          <a:xfrm>
            <a:off x="3004298" y="4840172"/>
            <a:ext cx="2952328" cy="1261529"/>
          </a:xfrm>
          <a:prstGeom prst="rect">
            <a:avLst/>
          </a:prstGeom>
        </p:spPr>
      </p:pic>
    </p:spTree>
    <p:extLst>
      <p:ext uri="{BB962C8B-B14F-4D97-AF65-F5344CB8AC3E}">
        <p14:creationId xmlns:p14="http://schemas.microsoft.com/office/powerpoint/2010/main" val="94249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7989EC3-0010-8D41-CCF4-C562AE1A7C53}"/>
              </a:ext>
            </a:extLst>
          </p:cNvPr>
          <p:cNvSpPr txBox="1">
            <a:spLocks/>
          </p:cNvSpPr>
          <p:nvPr/>
        </p:nvSpPr>
        <p:spPr>
          <a:xfrm>
            <a:off x="755576" y="1484783"/>
            <a:ext cx="7632848" cy="4768443"/>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20000"/>
              </a:lnSpc>
              <a:spcBef>
                <a:spcPts val="0"/>
              </a:spcBef>
              <a:spcAft>
                <a:spcPts val="0"/>
              </a:spcAft>
              <a:buFont typeface="Arial"/>
              <a:buNone/>
            </a:pPr>
            <a:r>
              <a:rPr lang="en-US" sz="1600" b="1" dirty="0">
                <a:latin typeface="Century Gothic" panose="020B0502020202020204" pitchFamily="34" charset="0"/>
              </a:rPr>
              <a:t>At Ash Grove Primary Academy we are committed to supporting our children to be the best that they can be. We are:</a:t>
            </a:r>
          </a:p>
          <a:p>
            <a:pPr>
              <a:lnSpc>
                <a:spcPct val="160000"/>
              </a:lnSpc>
              <a:spcBef>
                <a:spcPts val="0"/>
              </a:spcBef>
              <a:spcAft>
                <a:spcPts val="0"/>
              </a:spcAft>
            </a:pPr>
            <a:r>
              <a:rPr lang="en-US" sz="1600" b="1" dirty="0">
                <a:latin typeface="Century Gothic" panose="020B0502020202020204" pitchFamily="34" charset="0"/>
              </a:rPr>
              <a:t>Proud of our community and our heritage and we know that together we can achieve more</a:t>
            </a:r>
          </a:p>
          <a:p>
            <a:pPr>
              <a:lnSpc>
                <a:spcPct val="160000"/>
              </a:lnSpc>
              <a:spcBef>
                <a:spcPts val="0"/>
              </a:spcBef>
              <a:spcAft>
                <a:spcPts val="0"/>
              </a:spcAft>
            </a:pPr>
            <a:r>
              <a:rPr lang="en-US" sz="1600" b="1" dirty="0">
                <a:latin typeface="Century Gothic" panose="020B0502020202020204" pitchFamily="34" charset="0"/>
              </a:rPr>
              <a:t>Ambitious for our children and have high expectations of what they can achieve</a:t>
            </a:r>
          </a:p>
          <a:p>
            <a:pPr>
              <a:lnSpc>
                <a:spcPct val="160000"/>
              </a:lnSpc>
              <a:spcBef>
                <a:spcPts val="0"/>
              </a:spcBef>
              <a:spcAft>
                <a:spcPts val="0"/>
              </a:spcAft>
            </a:pPr>
            <a:r>
              <a:rPr lang="en-US" sz="1600" b="1" dirty="0">
                <a:latin typeface="Century Gothic" panose="020B0502020202020204" pitchFamily="34" charset="0"/>
              </a:rPr>
              <a:t>Committed to engaging and inspiring learners by expanding their world, vocabulary and experiences</a:t>
            </a:r>
          </a:p>
          <a:p>
            <a:pPr>
              <a:lnSpc>
                <a:spcPct val="160000"/>
              </a:lnSpc>
              <a:spcBef>
                <a:spcPts val="0"/>
              </a:spcBef>
              <a:spcAft>
                <a:spcPts val="0"/>
              </a:spcAft>
            </a:pPr>
            <a:r>
              <a:rPr lang="en-US" sz="1600" b="1" dirty="0">
                <a:latin typeface="Century Gothic" panose="020B0502020202020204" pitchFamily="34" charset="0"/>
              </a:rPr>
              <a:t>Supportive of learners in a positive culture where all are confident to try and believe they can succeed</a:t>
            </a:r>
          </a:p>
          <a:p>
            <a:pPr>
              <a:lnSpc>
                <a:spcPct val="160000"/>
              </a:lnSpc>
              <a:spcBef>
                <a:spcPts val="0"/>
              </a:spcBef>
              <a:spcAft>
                <a:spcPts val="0"/>
              </a:spcAft>
            </a:pPr>
            <a:r>
              <a:rPr lang="en-US" sz="1600" b="1" dirty="0">
                <a:latin typeface="Century Gothic" panose="020B0502020202020204" pitchFamily="34" charset="0"/>
              </a:rPr>
              <a:t>Tolerant and understanding of others who are different to ourselves</a:t>
            </a:r>
          </a:p>
          <a:p>
            <a:pPr marL="0" indent="0">
              <a:lnSpc>
                <a:spcPct val="120000"/>
              </a:lnSpc>
              <a:spcBef>
                <a:spcPts val="0"/>
              </a:spcBef>
              <a:spcAft>
                <a:spcPts val="0"/>
              </a:spcAft>
              <a:buFont typeface="Arial"/>
              <a:buNone/>
            </a:pPr>
            <a:endParaRPr lang="en-US" sz="1600" b="1" dirty="0">
              <a:latin typeface="Century Gothic" panose="020B0502020202020204" pitchFamily="34" charset="0"/>
            </a:endParaRPr>
          </a:p>
          <a:p>
            <a:pPr marL="0" indent="0">
              <a:lnSpc>
                <a:spcPct val="120000"/>
              </a:lnSpc>
              <a:spcBef>
                <a:spcPts val="0"/>
              </a:spcBef>
              <a:spcAft>
                <a:spcPts val="0"/>
              </a:spcAft>
              <a:buFont typeface="Arial"/>
              <a:buNone/>
            </a:pPr>
            <a:r>
              <a:rPr lang="en-US" sz="1600" b="1" dirty="0">
                <a:latin typeface="Century Gothic" panose="020B0502020202020204" pitchFamily="34" charset="0"/>
              </a:rPr>
              <a:t>These five aims are threaded through everything we do each day to help nurture the best in everyone.</a:t>
            </a:r>
            <a:endParaRPr lang="en-GB" sz="1600" b="1" dirty="0">
              <a:latin typeface="Century Gothic" panose="020B0502020202020204" pitchFamily="34" charset="0"/>
            </a:endParaRPr>
          </a:p>
        </p:txBody>
      </p:sp>
      <p:pic>
        <p:nvPicPr>
          <p:cNvPr id="3" name="Picture 2">
            <a:extLst>
              <a:ext uri="{FF2B5EF4-FFF2-40B4-BE49-F238E27FC236}">
                <a16:creationId xmlns:a16="http://schemas.microsoft.com/office/drawing/2014/main" id="{BA08901A-7FBA-475D-F04E-0CC6AA2E63F3}"/>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4" name="TextBox 3">
            <a:extLst>
              <a:ext uri="{FF2B5EF4-FFF2-40B4-BE49-F238E27FC236}">
                <a16:creationId xmlns:a16="http://schemas.microsoft.com/office/drawing/2014/main" id="{C66113C9-5B24-2CF5-6134-0FCF99BBA6FE}"/>
              </a:ext>
            </a:extLst>
          </p:cNvPr>
          <p:cNvSpPr txBox="1"/>
          <p:nvPr/>
        </p:nvSpPr>
        <p:spPr>
          <a:xfrm>
            <a:off x="752716" y="580646"/>
            <a:ext cx="6702464" cy="1015663"/>
          </a:xfrm>
          <a:prstGeom prst="rect">
            <a:avLst/>
          </a:prstGeom>
          <a:noFill/>
        </p:spPr>
        <p:txBody>
          <a:bodyPr wrap="square" rtlCol="0">
            <a:spAutoFit/>
          </a:bodyPr>
          <a:lstStyle/>
          <a:p>
            <a:pPr algn="ctr"/>
            <a:r>
              <a:rPr lang="en-GB" sz="6000" dirty="0">
                <a:latin typeface="adelline personal use only" pitchFamily="2" charset="0"/>
              </a:rPr>
              <a:t>Vision and Values</a:t>
            </a:r>
          </a:p>
        </p:txBody>
      </p:sp>
    </p:spTree>
    <p:extLst>
      <p:ext uri="{BB962C8B-B14F-4D97-AF65-F5344CB8AC3E}">
        <p14:creationId xmlns:p14="http://schemas.microsoft.com/office/powerpoint/2010/main" val="1596945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Packed Lunches</a:t>
            </a:r>
          </a:p>
        </p:txBody>
      </p:sp>
      <p:sp>
        <p:nvSpPr>
          <p:cNvPr id="13" name="TextBox 12">
            <a:extLst>
              <a:ext uri="{FF2B5EF4-FFF2-40B4-BE49-F238E27FC236}">
                <a16:creationId xmlns:a16="http://schemas.microsoft.com/office/drawing/2014/main" id="{E7D98E6F-94C4-DEC3-43F7-D29C2410ABD0}"/>
              </a:ext>
            </a:extLst>
          </p:cNvPr>
          <p:cNvSpPr txBox="1"/>
          <p:nvPr/>
        </p:nvSpPr>
        <p:spPr>
          <a:xfrm>
            <a:off x="805758" y="1557321"/>
            <a:ext cx="7294634" cy="4739759"/>
          </a:xfrm>
          <a:prstGeom prst="rect">
            <a:avLst/>
          </a:prstGeom>
          <a:noFill/>
        </p:spPr>
        <p:txBody>
          <a:bodyPr wrap="square">
            <a:spAutoFit/>
          </a:bodyPr>
          <a:lstStyle/>
          <a:p>
            <a:pPr>
              <a:defRPr/>
            </a:pPr>
            <a:r>
              <a:rPr lang="en-US" b="1" dirty="0">
                <a:latin typeface="Century Gothic" panose="020B0502020202020204" pitchFamily="34" charset="0"/>
              </a:rPr>
              <a:t>Packed lunches can vary and are made up around what each child likes to eat. These things should </a:t>
            </a:r>
            <a:r>
              <a:rPr lang="en-US" b="1" u="sng" dirty="0">
                <a:latin typeface="Century Gothic" panose="020B0502020202020204" pitchFamily="34" charset="0"/>
              </a:rPr>
              <a:t>not</a:t>
            </a:r>
            <a:r>
              <a:rPr lang="en-US" b="1" dirty="0">
                <a:latin typeface="Century Gothic" panose="020B0502020202020204" pitchFamily="34" charset="0"/>
              </a:rPr>
              <a:t> be in packed lunches:</a:t>
            </a:r>
            <a:br>
              <a:rPr lang="en-US" b="1" dirty="0">
                <a:latin typeface="Century Gothic" panose="020B0502020202020204" pitchFamily="34" charset="0"/>
              </a:rPr>
            </a:br>
            <a:endParaRPr lang="en-US" b="1" dirty="0">
              <a:latin typeface="Century Gothic" panose="020B0502020202020204" pitchFamily="34" charset="0"/>
            </a:endParaRPr>
          </a:p>
          <a:p>
            <a:pPr marL="285750" indent="-285750">
              <a:buFont typeface="Arial" panose="020B0604020202020204" pitchFamily="34" charset="0"/>
              <a:buChar char="•"/>
              <a:defRPr/>
            </a:pPr>
            <a:r>
              <a:rPr lang="en-US" b="1" dirty="0">
                <a:latin typeface="Century Gothic" panose="020B0502020202020204" pitchFamily="34" charset="0"/>
              </a:rPr>
              <a:t>Drinks of any kind - your child has their school water bottle (which should contain water and not juice)</a:t>
            </a:r>
          </a:p>
          <a:p>
            <a:pPr marL="285750" indent="-285750">
              <a:buFont typeface="Arial" panose="020B0604020202020204" pitchFamily="34" charset="0"/>
              <a:buChar char="•"/>
              <a:defRPr/>
            </a:pPr>
            <a:r>
              <a:rPr lang="en-US" b="1" dirty="0">
                <a:latin typeface="Century Gothic" panose="020B0502020202020204" pitchFamily="34" charset="0"/>
              </a:rPr>
              <a:t>Sweets</a:t>
            </a:r>
          </a:p>
          <a:p>
            <a:pPr marL="285750" indent="-285750">
              <a:buFont typeface="Arial" panose="020B0604020202020204" pitchFamily="34" charset="0"/>
              <a:buChar char="•"/>
              <a:defRPr/>
            </a:pPr>
            <a:r>
              <a:rPr lang="en-US" b="1" dirty="0">
                <a:latin typeface="Century Gothic" panose="020B0502020202020204" pitchFamily="34" charset="0"/>
              </a:rPr>
              <a:t>Chocolate bars - chocolate biscuits such as Kit Kats are ok.</a:t>
            </a:r>
          </a:p>
          <a:p>
            <a:pPr>
              <a:defRPr/>
            </a:pPr>
            <a:endParaRPr lang="en-US" b="1" dirty="0">
              <a:latin typeface="Century Gothic" panose="020B0502020202020204" pitchFamily="34" charset="0"/>
            </a:endParaRPr>
          </a:p>
          <a:p>
            <a:pPr marL="0" indent="0">
              <a:buFontTx/>
              <a:buNone/>
              <a:defRPr/>
            </a:pPr>
            <a:r>
              <a:rPr lang="en-US" b="1" dirty="0">
                <a:latin typeface="Century Gothic" panose="020B0502020202020204" pitchFamily="34" charset="0"/>
              </a:rPr>
              <a:t>Packed lunches are kept in the EYFS kitchen</a:t>
            </a:r>
          </a:p>
          <a:p>
            <a:pPr marL="0" indent="0">
              <a:buFontTx/>
              <a:buNone/>
              <a:defRPr/>
            </a:pPr>
            <a:r>
              <a:rPr lang="en-US" b="1" dirty="0">
                <a:latin typeface="Century Gothic" panose="020B0502020202020204" pitchFamily="34" charset="0"/>
              </a:rPr>
              <a:t>for the day, in our coolest area, however you</a:t>
            </a:r>
          </a:p>
          <a:p>
            <a:pPr marL="0" indent="0">
              <a:buFontTx/>
              <a:buNone/>
              <a:defRPr/>
            </a:pPr>
            <a:r>
              <a:rPr lang="en-US" b="1" dirty="0">
                <a:latin typeface="Century Gothic" panose="020B0502020202020204" pitchFamily="34" charset="0"/>
              </a:rPr>
              <a:t>can add ice packs to them if you choose to.</a:t>
            </a:r>
          </a:p>
          <a:p>
            <a:pPr marL="0" indent="0">
              <a:buFontTx/>
              <a:buNone/>
              <a:defRPr/>
            </a:pPr>
            <a:r>
              <a:rPr lang="en-US" b="1" dirty="0">
                <a:latin typeface="Century Gothic" panose="020B0502020202020204" pitchFamily="34" charset="0"/>
              </a:rPr>
              <a:t>Children have around 30 minutes to eat their </a:t>
            </a:r>
          </a:p>
          <a:p>
            <a:pPr marL="0" indent="0">
              <a:buFontTx/>
              <a:buNone/>
              <a:defRPr/>
            </a:pPr>
            <a:r>
              <a:rPr lang="en-US" b="1" dirty="0">
                <a:latin typeface="Century Gothic" panose="020B0502020202020204" pitchFamily="34" charset="0"/>
              </a:rPr>
              <a:t>lunches. If they need longer than this, they </a:t>
            </a:r>
          </a:p>
          <a:p>
            <a:pPr marL="0" indent="0">
              <a:buFontTx/>
              <a:buNone/>
              <a:defRPr/>
            </a:pPr>
            <a:r>
              <a:rPr lang="en-US" b="1" dirty="0">
                <a:latin typeface="Century Gothic" panose="020B0502020202020204" pitchFamily="34" charset="0"/>
              </a:rPr>
              <a:t>can continue to eat their lunch when the </a:t>
            </a:r>
          </a:p>
          <a:p>
            <a:pPr marL="0" indent="0">
              <a:buFontTx/>
              <a:buNone/>
              <a:defRPr/>
            </a:pPr>
            <a:r>
              <a:rPr lang="en-US" b="1" dirty="0">
                <a:latin typeface="Century Gothic" panose="020B0502020202020204" pitchFamily="34" charset="0"/>
              </a:rPr>
              <a:t>other children go to play out. </a:t>
            </a:r>
          </a:p>
          <a:p>
            <a:pPr marL="0" indent="0">
              <a:buFontTx/>
              <a:buNone/>
              <a:defRPr/>
            </a:pPr>
            <a:r>
              <a:rPr lang="en-US" b="1" dirty="0">
                <a:latin typeface="Century Gothic" panose="020B0502020202020204" pitchFamily="34" charset="0"/>
              </a:rPr>
              <a:t>They are never rushed. </a:t>
            </a:r>
          </a:p>
          <a:p>
            <a:pPr marL="0" indent="0">
              <a:buFontTx/>
              <a:buNone/>
              <a:defRPr/>
            </a:pPr>
            <a:endParaRPr lang="en-US" sz="1400" b="1" dirty="0">
              <a:latin typeface="Century Gothic" panose="020B0502020202020204" pitchFamily="34" charset="0"/>
            </a:endParaRPr>
          </a:p>
        </p:txBody>
      </p:sp>
      <p:pic>
        <p:nvPicPr>
          <p:cNvPr id="8" name="Picture 5" descr="https://tapestryjournal.com/68/pages/s_27819/p_06-2021/m_o_33422_xw4asz4p42dgaz2bpvschwb6p10bea68.jpg?s=27819&amp;u=137&amp;Expires=1625492072&amp;Signature=eNH2b7T-ONJ1bgFlWjae2ahtJgkbePDLLQ2TDzOE~JlEe9KHWWo4ij6U8lyInmoA2cQwpeLQFut7Pa0HFpItfLjjUQMgb~n7JLxk~jj0C7qIJMZaXxcdcqngxXLq2a0-8EiO6IqIeP1U2-2QfQJHQo4N2c1wU2gnjRYp22NnuZ-sin6Z4KEnCxJCB1X~rz~tMMorspyGmuYdLESmRZqEBqtXsD4NhtlW27SeF4u-hVRKNCjSKSSPPpGNMfJ5QqEbxPEqVRgN6IpwxWhiUGFBwPF2S6mSmgkgFCWiwiH3KeF4cBGyOCI9n3NJCVN~4~23tTHIJdFAabYUaCrPG8rsyw__&amp;Key-Pair-Id=APKAJUSDRV55TOQKSATA">
            <a:extLst>
              <a:ext uri="{FF2B5EF4-FFF2-40B4-BE49-F238E27FC236}">
                <a16:creationId xmlns:a16="http://schemas.microsoft.com/office/drawing/2014/main" id="{6B33FB4F-86EB-24ED-9B6E-A235A0763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3" t="14328" r="5736" b="15025"/>
          <a:stretch>
            <a:fillRect/>
          </a:stretch>
        </p:blipFill>
        <p:spPr bwMode="auto">
          <a:xfrm>
            <a:off x="6157111" y="3789040"/>
            <a:ext cx="2160587"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801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2E70F334-44A9-43B6-B296-ED8ECA85944F}"/>
              </a:ext>
            </a:extLst>
          </p:cNvPr>
          <p:cNvSpPr txBox="1">
            <a:spLocks noChangeArrowheads="1"/>
          </p:cNvSpPr>
          <p:nvPr/>
        </p:nvSpPr>
        <p:spPr bwMode="auto">
          <a:xfrm>
            <a:off x="899691" y="1729671"/>
            <a:ext cx="7344618" cy="4409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in">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GB" altLang="en-US" sz="2400" b="1" dirty="0">
                <a:solidFill>
                  <a:srgbClr val="000000"/>
                </a:solidFill>
                <a:latin typeface="Century Gothic" panose="020B0502020202020204" pitchFamily="34" charset="0"/>
              </a:rPr>
              <a:t>Attending everyday is really important. </a:t>
            </a:r>
          </a:p>
          <a:p>
            <a:pPr algn="ctr" eaLnBrk="1" hangingPunct="1">
              <a:spcBef>
                <a:spcPct val="0"/>
              </a:spcBef>
              <a:buFontTx/>
              <a:buNone/>
              <a:defRPr/>
            </a:pPr>
            <a:r>
              <a:rPr lang="en-GB" altLang="en-US" sz="2400" b="1" dirty="0">
                <a:solidFill>
                  <a:srgbClr val="000000"/>
                </a:solidFill>
                <a:latin typeface="Century Gothic" panose="020B0502020202020204" pitchFamily="34" charset="0"/>
              </a:rPr>
              <a:t>However, if your child is suffering from any infectious diseases, bad colds/coughs, sickness or diarrhoea, please don’t send them to school as these can easily spread to other children. </a:t>
            </a:r>
          </a:p>
          <a:p>
            <a:pPr algn="ctr" eaLnBrk="1" hangingPunct="1">
              <a:spcBef>
                <a:spcPct val="0"/>
              </a:spcBef>
              <a:buFontTx/>
              <a:buNone/>
              <a:defRPr/>
            </a:pPr>
            <a:r>
              <a:rPr lang="en-GB" altLang="en-US" sz="2400" b="1" dirty="0">
                <a:solidFill>
                  <a:srgbClr val="000000"/>
                </a:solidFill>
                <a:latin typeface="Century Gothic" panose="020B0502020202020204" pitchFamily="34" charset="0"/>
              </a:rPr>
              <a:t>You must keep your child at home for 48 hours after the last bout of sickness and/or diarrhoea.</a:t>
            </a:r>
          </a:p>
          <a:p>
            <a:pPr algn="ctr" eaLnBrk="1" hangingPunct="1">
              <a:spcBef>
                <a:spcPct val="0"/>
              </a:spcBef>
              <a:buFontTx/>
              <a:buNone/>
              <a:defRPr/>
            </a:pPr>
            <a:endParaRPr lang="en-GB" altLang="en-US" sz="2400" b="1" dirty="0">
              <a:solidFill>
                <a:srgbClr val="000000"/>
              </a:solidFill>
              <a:latin typeface="Century Gothic" panose="020B0502020202020204" pitchFamily="34" charset="0"/>
            </a:endParaRPr>
          </a:p>
          <a:p>
            <a:pPr algn="ctr" eaLnBrk="1" hangingPunct="1">
              <a:spcBef>
                <a:spcPct val="0"/>
              </a:spcBef>
              <a:buFontTx/>
              <a:buNone/>
              <a:defRPr/>
            </a:pPr>
            <a:r>
              <a:rPr lang="en-GB" altLang="en-US" sz="2400" b="1" dirty="0">
                <a:solidFill>
                  <a:srgbClr val="000000"/>
                </a:solidFill>
                <a:latin typeface="Century Gothic" panose="020B0502020202020204" pitchFamily="34" charset="0"/>
              </a:rPr>
              <a:t>If your child is unwell please </a:t>
            </a:r>
          </a:p>
          <a:p>
            <a:pPr algn="ctr" eaLnBrk="1" hangingPunct="1">
              <a:spcBef>
                <a:spcPct val="0"/>
              </a:spcBef>
              <a:buFontTx/>
              <a:buNone/>
              <a:defRPr/>
            </a:pPr>
            <a:r>
              <a:rPr lang="en-GB" altLang="en-US" sz="2400" b="1" dirty="0">
                <a:solidFill>
                  <a:srgbClr val="000000"/>
                </a:solidFill>
                <a:latin typeface="Century Gothic" panose="020B0502020202020204" pitchFamily="34" charset="0"/>
              </a:rPr>
              <a:t>telephone the main office:</a:t>
            </a:r>
          </a:p>
          <a:p>
            <a:pPr algn="ctr" eaLnBrk="1" hangingPunct="1">
              <a:spcBef>
                <a:spcPct val="0"/>
              </a:spcBef>
              <a:buFontTx/>
              <a:buNone/>
              <a:defRPr/>
            </a:pPr>
            <a:r>
              <a:rPr lang="en-GB" altLang="en-US" sz="2400" b="1" dirty="0">
                <a:solidFill>
                  <a:srgbClr val="0000FF"/>
                </a:solidFill>
                <a:latin typeface="Century Gothic" panose="020B0502020202020204" pitchFamily="34" charset="0"/>
              </a:rPr>
              <a:t>01977 640625 </a:t>
            </a:r>
            <a:endParaRPr lang="en-GB" altLang="en-US" sz="2400" b="1" dirty="0">
              <a:latin typeface="Century Gothic" panose="020B0502020202020204" pitchFamily="34" charset="0"/>
            </a:endParaRPr>
          </a:p>
        </p:txBody>
      </p:sp>
      <p:pic>
        <p:nvPicPr>
          <p:cNvPr id="21507" name="Picture 3" descr="clipart_sick">
            <a:hlinkClick r:id="rId2"/>
            <a:extLst>
              <a:ext uri="{FF2B5EF4-FFF2-40B4-BE49-F238E27FC236}">
                <a16:creationId xmlns:a16="http://schemas.microsoft.com/office/drawing/2014/main" id="{3819A2BB-4D81-8792-FD78-DE4D6E786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876925"/>
            <a:ext cx="10382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lipart_sick">
            <a:hlinkClick r:id="rId2"/>
            <a:extLst>
              <a:ext uri="{FF2B5EF4-FFF2-40B4-BE49-F238E27FC236}">
                <a16:creationId xmlns:a16="http://schemas.microsoft.com/office/drawing/2014/main" id="{0FF82EFB-8B99-36A9-B1E5-92A9D0555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816600"/>
            <a:ext cx="10382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C885540-330A-4975-CA69-C8E7F7A50C4B}"/>
              </a:ext>
            </a:extLst>
          </p:cNvPr>
          <p:cNvPicPr>
            <a:picLocks noChangeAspect="1"/>
          </p:cNvPicPr>
          <p:nvPr/>
        </p:nvPicPr>
        <p:blipFill>
          <a:blip r:embed="rId5"/>
          <a:stretch>
            <a:fillRect/>
          </a:stretch>
        </p:blipFill>
        <p:spPr>
          <a:xfrm>
            <a:off x="7452320" y="604773"/>
            <a:ext cx="1087902" cy="1050098"/>
          </a:xfrm>
          <a:prstGeom prst="rect">
            <a:avLst/>
          </a:prstGeom>
        </p:spPr>
      </p:pic>
      <p:sp>
        <p:nvSpPr>
          <p:cNvPr id="6" name="TextBox 5">
            <a:extLst>
              <a:ext uri="{FF2B5EF4-FFF2-40B4-BE49-F238E27FC236}">
                <a16:creationId xmlns:a16="http://schemas.microsoft.com/office/drawing/2014/main" id="{22597D4F-B6A7-328B-985D-92974507BDEE}"/>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Attendance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2E70F334-44A9-43B6-B296-ED8ECA85944F}"/>
              </a:ext>
            </a:extLst>
          </p:cNvPr>
          <p:cNvSpPr txBox="1">
            <a:spLocks noChangeArrowheads="1"/>
          </p:cNvSpPr>
          <p:nvPr/>
        </p:nvSpPr>
        <p:spPr bwMode="auto">
          <a:xfrm>
            <a:off x="899691" y="1684089"/>
            <a:ext cx="7344618" cy="4409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in">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2000" b="1" dirty="0">
                <a:solidFill>
                  <a:srgbClr val="000000"/>
                </a:solidFill>
                <a:latin typeface="Century Gothic" panose="020B0502020202020204" pitchFamily="34" charset="0"/>
              </a:rPr>
              <a:t>Children can attend Breakfast Club from 7.45am</a:t>
            </a:r>
          </a:p>
          <a:p>
            <a:pPr marL="342900" indent="-342900">
              <a:spcBef>
                <a:spcPct val="0"/>
              </a:spcBef>
              <a:defRPr/>
            </a:pPr>
            <a:r>
              <a:rPr lang="en-US" altLang="en-US" sz="2000" b="1" dirty="0">
                <a:solidFill>
                  <a:srgbClr val="000000"/>
                </a:solidFill>
                <a:latin typeface="Century Gothic" panose="020B0502020202020204" pitchFamily="34" charset="0"/>
              </a:rPr>
              <a:t>It takes place in the school hall and is supervised by school staff.</a:t>
            </a:r>
          </a:p>
          <a:p>
            <a:pPr marL="342900" indent="-342900">
              <a:spcBef>
                <a:spcPct val="0"/>
              </a:spcBef>
              <a:defRPr/>
            </a:pPr>
            <a:r>
              <a:rPr lang="en-US" altLang="en-US" sz="2000" b="1" dirty="0">
                <a:solidFill>
                  <a:srgbClr val="000000"/>
                </a:solidFill>
                <a:latin typeface="Century Gothic" panose="020B0502020202020204" pitchFamily="34" charset="0"/>
              </a:rPr>
              <a:t>Children will play with things they are interested in e.g. board games, books, puzzles </a:t>
            </a:r>
            <a:r>
              <a:rPr lang="en-US" altLang="en-US" sz="2000" b="1" dirty="0" err="1">
                <a:solidFill>
                  <a:srgbClr val="000000"/>
                </a:solidFill>
                <a:latin typeface="Century Gothic" panose="020B0502020202020204" pitchFamily="34" charset="0"/>
              </a:rPr>
              <a:t>etc</a:t>
            </a:r>
            <a:r>
              <a:rPr lang="en-US" altLang="en-US" sz="2000" b="1" dirty="0">
                <a:solidFill>
                  <a:srgbClr val="000000"/>
                </a:solidFill>
                <a:latin typeface="Century Gothic" panose="020B0502020202020204" pitchFamily="34" charset="0"/>
              </a:rPr>
              <a:t> and will also eat breakfast in this time (toast and/or cereal with a drink)</a:t>
            </a:r>
          </a:p>
          <a:p>
            <a:pPr marL="342900" indent="-342900">
              <a:spcBef>
                <a:spcPct val="0"/>
              </a:spcBef>
              <a:defRPr/>
            </a:pPr>
            <a:r>
              <a:rPr lang="en-US" altLang="en-US" sz="2000" b="1" dirty="0">
                <a:solidFill>
                  <a:srgbClr val="000000"/>
                </a:solidFill>
                <a:latin typeface="Century Gothic" panose="020B0502020202020204" pitchFamily="34" charset="0"/>
              </a:rPr>
              <a:t>Children will be taken to their class in time for school starting. </a:t>
            </a:r>
          </a:p>
          <a:p>
            <a:pPr marL="342900" indent="-342900">
              <a:spcBef>
                <a:spcPct val="0"/>
              </a:spcBef>
              <a:defRPr/>
            </a:pPr>
            <a:r>
              <a:rPr lang="en-US" altLang="en-US" sz="2000" b="1" dirty="0">
                <a:solidFill>
                  <a:srgbClr val="000000"/>
                </a:solidFill>
                <a:latin typeface="Century Gothic" panose="020B0502020202020204" pitchFamily="34" charset="0"/>
              </a:rPr>
              <a:t>Breakfast Club does not need to be                               booked in advanced. Simply bring your                       child to the main office any time from                     7.45am</a:t>
            </a:r>
          </a:p>
          <a:p>
            <a:pPr marL="342900" indent="-342900">
              <a:spcBef>
                <a:spcPct val="0"/>
              </a:spcBef>
              <a:defRPr/>
            </a:pPr>
            <a:r>
              <a:rPr lang="en-US" altLang="en-US" sz="2000" b="1" dirty="0">
                <a:solidFill>
                  <a:srgbClr val="000000"/>
                </a:solidFill>
                <a:latin typeface="Century Gothic" panose="020B0502020202020204" pitchFamily="34" charset="0"/>
              </a:rPr>
              <a:t>Breakfast Club costs £2.50 per day and is               payable via </a:t>
            </a:r>
            <a:r>
              <a:rPr lang="en-US" altLang="en-US" sz="2000" b="1" dirty="0" err="1">
                <a:solidFill>
                  <a:srgbClr val="000000"/>
                </a:solidFill>
                <a:latin typeface="Century Gothic" panose="020B0502020202020204" pitchFamily="34" charset="0"/>
              </a:rPr>
              <a:t>Scopay</a:t>
            </a:r>
            <a:r>
              <a:rPr lang="en-US" altLang="en-US" sz="2000" b="1" dirty="0">
                <a:solidFill>
                  <a:srgbClr val="000000"/>
                </a:solidFill>
                <a:latin typeface="Century Gothic" panose="020B0502020202020204" pitchFamily="34" charset="0"/>
              </a:rPr>
              <a:t>.</a:t>
            </a:r>
          </a:p>
        </p:txBody>
      </p:sp>
      <p:pic>
        <p:nvPicPr>
          <p:cNvPr id="5" name="Picture 4">
            <a:extLst>
              <a:ext uri="{FF2B5EF4-FFF2-40B4-BE49-F238E27FC236}">
                <a16:creationId xmlns:a16="http://schemas.microsoft.com/office/drawing/2014/main" id="{1C885540-330A-4975-CA69-C8E7F7A50C4B}"/>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6" name="TextBox 5">
            <a:extLst>
              <a:ext uri="{FF2B5EF4-FFF2-40B4-BE49-F238E27FC236}">
                <a16:creationId xmlns:a16="http://schemas.microsoft.com/office/drawing/2014/main" id="{22597D4F-B6A7-328B-985D-92974507BDEE}"/>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Breakfast Club</a:t>
            </a:r>
          </a:p>
        </p:txBody>
      </p:sp>
      <p:pic>
        <p:nvPicPr>
          <p:cNvPr id="2" name="Picture 1">
            <a:extLst>
              <a:ext uri="{FF2B5EF4-FFF2-40B4-BE49-F238E27FC236}">
                <a16:creationId xmlns:a16="http://schemas.microsoft.com/office/drawing/2014/main" id="{8CD831B3-2BD2-E3BE-9045-E562E4C7572C}"/>
              </a:ext>
            </a:extLst>
          </p:cNvPr>
          <p:cNvPicPr>
            <a:picLocks noChangeAspect="1"/>
          </p:cNvPicPr>
          <p:nvPr/>
        </p:nvPicPr>
        <p:blipFill>
          <a:blip r:embed="rId3"/>
          <a:stretch>
            <a:fillRect/>
          </a:stretch>
        </p:blipFill>
        <p:spPr>
          <a:xfrm>
            <a:off x="6456119" y="4365104"/>
            <a:ext cx="1992402" cy="1656184"/>
          </a:xfrm>
          <a:prstGeom prst="rect">
            <a:avLst/>
          </a:prstGeom>
        </p:spPr>
      </p:pic>
    </p:spTree>
    <p:extLst>
      <p:ext uri="{BB962C8B-B14F-4D97-AF65-F5344CB8AC3E}">
        <p14:creationId xmlns:p14="http://schemas.microsoft.com/office/powerpoint/2010/main" val="3582196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2E70F334-44A9-43B6-B296-ED8ECA85944F}"/>
              </a:ext>
            </a:extLst>
          </p:cNvPr>
          <p:cNvSpPr txBox="1">
            <a:spLocks noChangeArrowheads="1"/>
          </p:cNvSpPr>
          <p:nvPr/>
        </p:nvSpPr>
        <p:spPr bwMode="auto">
          <a:xfrm>
            <a:off x="683569" y="1588108"/>
            <a:ext cx="7856653" cy="4409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in">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1800" b="1" dirty="0">
                <a:solidFill>
                  <a:srgbClr val="000000"/>
                </a:solidFill>
                <a:latin typeface="Century Gothic" panose="020B0502020202020204" pitchFamily="34" charset="0"/>
              </a:rPr>
              <a:t>We </a:t>
            </a:r>
            <a:r>
              <a:rPr lang="en-US" altLang="en-US" sz="1800" b="1" dirty="0" err="1">
                <a:solidFill>
                  <a:srgbClr val="000000"/>
                </a:solidFill>
                <a:latin typeface="Century Gothic" panose="020B0502020202020204" pitchFamily="34" charset="0"/>
              </a:rPr>
              <a:t>endeavour</a:t>
            </a:r>
            <a:r>
              <a:rPr lang="en-US" altLang="en-US" sz="1800" b="1" dirty="0">
                <a:solidFill>
                  <a:srgbClr val="000000"/>
                </a:solidFill>
                <a:latin typeface="Century Gothic" panose="020B0502020202020204" pitchFamily="34" charset="0"/>
              </a:rPr>
              <a:t> to speak with you as often as we can.</a:t>
            </a:r>
          </a:p>
          <a:p>
            <a:pPr marL="342900" indent="-342900">
              <a:spcBef>
                <a:spcPct val="0"/>
              </a:spcBef>
              <a:defRPr/>
            </a:pPr>
            <a:r>
              <a:rPr lang="en-US" altLang="en-US" sz="1800" b="1" dirty="0">
                <a:solidFill>
                  <a:srgbClr val="000000"/>
                </a:solidFill>
                <a:latin typeface="Century Gothic" panose="020B0502020202020204" pitchFamily="34" charset="0"/>
              </a:rPr>
              <a:t>As we will see you on a daily basis, quick messages can be given. However staff will not have the time to meet with parents/</a:t>
            </a:r>
            <a:r>
              <a:rPr lang="en-US" altLang="en-US" sz="1800" b="1" dirty="0" err="1">
                <a:solidFill>
                  <a:srgbClr val="000000"/>
                </a:solidFill>
                <a:latin typeface="Century Gothic" panose="020B0502020202020204" pitchFamily="34" charset="0"/>
              </a:rPr>
              <a:t>carers</a:t>
            </a:r>
            <a:r>
              <a:rPr lang="en-US" altLang="en-US" sz="1800" b="1" dirty="0">
                <a:solidFill>
                  <a:srgbClr val="000000"/>
                </a:solidFill>
                <a:latin typeface="Century Gothic" panose="020B0502020202020204" pitchFamily="34" charset="0"/>
              </a:rPr>
              <a:t> when they are ensuring children enter and exit safely – please make contact via Tapestry/school office should you require a meeting.</a:t>
            </a:r>
          </a:p>
          <a:p>
            <a:pPr marL="342900" indent="-342900">
              <a:spcBef>
                <a:spcPct val="0"/>
              </a:spcBef>
              <a:defRPr/>
            </a:pPr>
            <a:r>
              <a:rPr lang="en-US" altLang="en-US" sz="1800" b="1" dirty="0">
                <a:solidFill>
                  <a:srgbClr val="000000"/>
                </a:solidFill>
                <a:latin typeface="Century Gothic" panose="020B0502020202020204" pitchFamily="34" charset="0"/>
              </a:rPr>
              <a:t>Tapestry - we share all information about your child’s learning and development through Tapestry – this could range from daily to weekly depending on activities carried out/photos taken </a:t>
            </a:r>
            <a:r>
              <a:rPr lang="en-US" altLang="en-US" sz="1800" b="1" dirty="0" err="1">
                <a:solidFill>
                  <a:srgbClr val="000000"/>
                </a:solidFill>
                <a:latin typeface="Century Gothic" panose="020B0502020202020204" pitchFamily="34" charset="0"/>
              </a:rPr>
              <a:t>etc</a:t>
            </a:r>
            <a:endParaRPr lang="en-US" altLang="en-US" sz="1800" b="1" dirty="0">
              <a:solidFill>
                <a:srgbClr val="000000"/>
              </a:solidFill>
              <a:latin typeface="Century Gothic" panose="020B0502020202020204" pitchFamily="34" charset="0"/>
            </a:endParaRPr>
          </a:p>
          <a:p>
            <a:pPr marL="342900" indent="-342900">
              <a:spcBef>
                <a:spcPct val="0"/>
              </a:spcBef>
              <a:defRPr/>
            </a:pPr>
            <a:r>
              <a:rPr lang="en-US" altLang="en-US" sz="1800" b="1" dirty="0">
                <a:solidFill>
                  <a:srgbClr val="000000"/>
                </a:solidFill>
                <a:latin typeface="Century Gothic" panose="020B0502020202020204" pitchFamily="34" charset="0"/>
              </a:rPr>
              <a:t>Open evenings – we will meet formally twice each year to discuss your child’s learning and development</a:t>
            </a:r>
          </a:p>
          <a:p>
            <a:pPr marL="342900" indent="-342900">
              <a:spcBef>
                <a:spcPct val="0"/>
              </a:spcBef>
              <a:defRPr/>
            </a:pPr>
            <a:r>
              <a:rPr lang="en-US" altLang="en-US" sz="1800" b="1" dirty="0">
                <a:solidFill>
                  <a:srgbClr val="000000"/>
                </a:solidFill>
                <a:latin typeface="Century Gothic" panose="020B0502020202020204" pitchFamily="34" charset="0"/>
              </a:rPr>
              <a:t>Emails/calls to the office – please use this method for reporting your child’s absence, queries around aspects such as school events </a:t>
            </a:r>
            <a:r>
              <a:rPr lang="en-US" altLang="en-US" sz="1800" b="1" dirty="0" err="1">
                <a:solidFill>
                  <a:srgbClr val="000000"/>
                </a:solidFill>
                <a:latin typeface="Century Gothic" panose="020B0502020202020204" pitchFamily="34" charset="0"/>
              </a:rPr>
              <a:t>etc</a:t>
            </a:r>
            <a:endParaRPr lang="en-US" altLang="en-US" sz="1800" b="1" dirty="0">
              <a:solidFill>
                <a:srgbClr val="000000"/>
              </a:solidFill>
              <a:latin typeface="Century Gothic" panose="020B0502020202020204" pitchFamily="34" charset="0"/>
            </a:endParaRPr>
          </a:p>
          <a:p>
            <a:pPr marL="342900" indent="-342900">
              <a:spcBef>
                <a:spcPct val="0"/>
              </a:spcBef>
              <a:defRPr/>
            </a:pPr>
            <a:r>
              <a:rPr lang="en-US" altLang="en-US" sz="1800" b="1" dirty="0">
                <a:solidFill>
                  <a:srgbClr val="000000"/>
                </a:solidFill>
                <a:latin typeface="Century Gothic" panose="020B0502020202020204" pitchFamily="34" charset="0"/>
              </a:rPr>
              <a:t>Dojo – we award Dojos for positive </a:t>
            </a:r>
            <a:r>
              <a:rPr lang="en-US" altLang="en-US" sz="1800" b="1" dirty="0" err="1">
                <a:solidFill>
                  <a:srgbClr val="000000"/>
                </a:solidFill>
                <a:latin typeface="Century Gothic" panose="020B0502020202020204" pitchFamily="34" charset="0"/>
              </a:rPr>
              <a:t>behaviour</a:t>
            </a:r>
            <a:r>
              <a:rPr lang="en-US" altLang="en-US" sz="1800" b="1" dirty="0">
                <a:solidFill>
                  <a:srgbClr val="000000"/>
                </a:solidFill>
                <a:latin typeface="Century Gothic" panose="020B0502020202020204" pitchFamily="34" charset="0"/>
              </a:rPr>
              <a:t> and you can receive these alerts on your phone. The messaging service can be used however this is not always checked (use Tapestry/call/email the office first).</a:t>
            </a:r>
          </a:p>
        </p:txBody>
      </p:sp>
      <p:pic>
        <p:nvPicPr>
          <p:cNvPr id="5" name="Picture 4">
            <a:extLst>
              <a:ext uri="{FF2B5EF4-FFF2-40B4-BE49-F238E27FC236}">
                <a16:creationId xmlns:a16="http://schemas.microsoft.com/office/drawing/2014/main" id="{1C885540-330A-4975-CA69-C8E7F7A50C4B}"/>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6" name="TextBox 5">
            <a:extLst>
              <a:ext uri="{FF2B5EF4-FFF2-40B4-BE49-F238E27FC236}">
                <a16:creationId xmlns:a16="http://schemas.microsoft.com/office/drawing/2014/main" id="{22597D4F-B6A7-328B-985D-92974507BDEE}"/>
              </a:ext>
            </a:extLst>
          </p:cNvPr>
          <p:cNvSpPr txBox="1"/>
          <p:nvPr/>
        </p:nvSpPr>
        <p:spPr>
          <a:xfrm>
            <a:off x="805758" y="633991"/>
            <a:ext cx="6848542" cy="769441"/>
          </a:xfrm>
          <a:prstGeom prst="rect">
            <a:avLst/>
          </a:prstGeom>
          <a:noFill/>
        </p:spPr>
        <p:txBody>
          <a:bodyPr wrap="square">
            <a:spAutoFit/>
          </a:bodyPr>
          <a:lstStyle/>
          <a:p>
            <a:pPr algn="ctr" eaLnBrk="1" hangingPunct="1">
              <a:spcBef>
                <a:spcPct val="0"/>
              </a:spcBef>
              <a:buFontTx/>
              <a:buNone/>
              <a:defRPr/>
            </a:pPr>
            <a:r>
              <a:rPr lang="en-GB" altLang="en-US" sz="4400" dirty="0">
                <a:latin typeface="adelline personal use only" pitchFamily="2" charset="0"/>
              </a:rPr>
              <a:t>Communication with Parents</a:t>
            </a:r>
          </a:p>
        </p:txBody>
      </p:sp>
    </p:spTree>
    <p:extLst>
      <p:ext uri="{BB962C8B-B14F-4D97-AF65-F5344CB8AC3E}">
        <p14:creationId xmlns:p14="http://schemas.microsoft.com/office/powerpoint/2010/main" val="276697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2E70F334-44A9-43B6-B296-ED8ECA85944F}"/>
              </a:ext>
            </a:extLst>
          </p:cNvPr>
          <p:cNvSpPr txBox="1">
            <a:spLocks noChangeArrowheads="1"/>
          </p:cNvSpPr>
          <p:nvPr/>
        </p:nvSpPr>
        <p:spPr bwMode="auto">
          <a:xfrm>
            <a:off x="683569" y="2276872"/>
            <a:ext cx="7856653" cy="3720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in">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1800" b="1" dirty="0">
                <a:solidFill>
                  <a:srgbClr val="000000"/>
                </a:solidFill>
                <a:latin typeface="Century Gothic" panose="020B0502020202020204" pitchFamily="34" charset="0"/>
              </a:rPr>
              <a:t>We record photos/videos on Tapestry – this ensures the best possible communication with Parents and </a:t>
            </a:r>
            <a:r>
              <a:rPr lang="en-US" altLang="en-US" sz="1800" b="1" dirty="0" err="1">
                <a:solidFill>
                  <a:srgbClr val="000000"/>
                </a:solidFill>
                <a:latin typeface="Century Gothic" panose="020B0502020202020204" pitchFamily="34" charset="0"/>
              </a:rPr>
              <a:t>Carers</a:t>
            </a:r>
            <a:r>
              <a:rPr lang="en-US" altLang="en-US" sz="1800" b="1" dirty="0">
                <a:solidFill>
                  <a:srgbClr val="000000"/>
                </a:solidFill>
                <a:latin typeface="Century Gothic" panose="020B0502020202020204" pitchFamily="34" charset="0"/>
              </a:rPr>
              <a:t> when it comes to sharing evidence around learning and development.</a:t>
            </a:r>
          </a:p>
          <a:p>
            <a:pPr>
              <a:spcBef>
                <a:spcPct val="0"/>
              </a:spcBef>
              <a:buNone/>
              <a:defRPr/>
            </a:pPr>
            <a:endParaRPr lang="en-US" altLang="en-US" sz="1800" b="1" dirty="0">
              <a:solidFill>
                <a:srgbClr val="000000"/>
              </a:solidFill>
              <a:latin typeface="Century Gothic" panose="020B0502020202020204" pitchFamily="34" charset="0"/>
            </a:endParaRPr>
          </a:p>
          <a:p>
            <a:pPr marL="342900" indent="-342900">
              <a:spcBef>
                <a:spcPct val="0"/>
              </a:spcBef>
              <a:defRPr/>
            </a:pPr>
            <a:r>
              <a:rPr lang="en-US" altLang="en-US" sz="1800" b="1" dirty="0">
                <a:solidFill>
                  <a:srgbClr val="000000"/>
                </a:solidFill>
                <a:latin typeface="Century Gothic" panose="020B0502020202020204" pitchFamily="34" charset="0"/>
              </a:rPr>
              <a:t>Two-way process - Parents and </a:t>
            </a:r>
            <a:r>
              <a:rPr lang="en-US" altLang="en-US" sz="1800" b="1" dirty="0" err="1">
                <a:solidFill>
                  <a:srgbClr val="000000"/>
                </a:solidFill>
                <a:latin typeface="Century Gothic" panose="020B0502020202020204" pitchFamily="34" charset="0"/>
              </a:rPr>
              <a:t>Carers</a:t>
            </a:r>
            <a:r>
              <a:rPr lang="en-US" altLang="en-US" sz="1800" b="1" dirty="0">
                <a:solidFill>
                  <a:srgbClr val="000000"/>
                </a:solidFill>
                <a:latin typeface="Century Gothic" panose="020B0502020202020204" pitchFamily="34" charset="0"/>
              </a:rPr>
              <a:t> are encouraged to add photos and videos to show learning and development at home - children love to stand at the front and show these to the class!</a:t>
            </a:r>
          </a:p>
          <a:p>
            <a:pPr marL="342900" indent="-342900">
              <a:spcBef>
                <a:spcPct val="0"/>
              </a:spcBef>
              <a:defRPr/>
            </a:pPr>
            <a:endParaRPr lang="en-US" altLang="en-US" sz="1800" b="1" dirty="0">
              <a:solidFill>
                <a:srgbClr val="000000"/>
              </a:solidFill>
              <a:latin typeface="Century Gothic" panose="020B0502020202020204" pitchFamily="34" charset="0"/>
            </a:endParaRPr>
          </a:p>
          <a:p>
            <a:pPr marL="342900" indent="-342900">
              <a:spcBef>
                <a:spcPct val="0"/>
              </a:spcBef>
              <a:defRPr/>
            </a:pPr>
            <a:r>
              <a:rPr lang="en-US" altLang="en-US" sz="1800" b="1" dirty="0">
                <a:solidFill>
                  <a:srgbClr val="000000"/>
                </a:solidFill>
                <a:latin typeface="Century Gothic" panose="020B0502020202020204" pitchFamily="34" charset="0"/>
              </a:rPr>
              <a:t>If you cannot yet access Tapestry then please                        download the App – should you require any                      technical/log in advice then please contact                                          Mrs Horne in the office for support.</a:t>
            </a:r>
          </a:p>
        </p:txBody>
      </p:sp>
      <p:pic>
        <p:nvPicPr>
          <p:cNvPr id="5" name="Picture 4">
            <a:extLst>
              <a:ext uri="{FF2B5EF4-FFF2-40B4-BE49-F238E27FC236}">
                <a16:creationId xmlns:a16="http://schemas.microsoft.com/office/drawing/2014/main" id="{1C885540-330A-4975-CA69-C8E7F7A50C4B}"/>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6" name="TextBox 5">
            <a:extLst>
              <a:ext uri="{FF2B5EF4-FFF2-40B4-BE49-F238E27FC236}">
                <a16:creationId xmlns:a16="http://schemas.microsoft.com/office/drawing/2014/main" id="{22597D4F-B6A7-328B-985D-92974507BDEE}"/>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Communication with Parents</a:t>
            </a:r>
          </a:p>
        </p:txBody>
      </p:sp>
      <p:pic>
        <p:nvPicPr>
          <p:cNvPr id="2" name="Picture 1">
            <a:extLst>
              <a:ext uri="{FF2B5EF4-FFF2-40B4-BE49-F238E27FC236}">
                <a16:creationId xmlns:a16="http://schemas.microsoft.com/office/drawing/2014/main" id="{598142AD-27C6-E44F-7D79-6672864C7D13}"/>
              </a:ext>
            </a:extLst>
          </p:cNvPr>
          <p:cNvPicPr>
            <a:picLocks noChangeAspect="1"/>
          </p:cNvPicPr>
          <p:nvPr/>
        </p:nvPicPr>
        <p:blipFill>
          <a:blip r:embed="rId3"/>
          <a:stretch>
            <a:fillRect/>
          </a:stretch>
        </p:blipFill>
        <p:spPr>
          <a:xfrm>
            <a:off x="6525647" y="4399882"/>
            <a:ext cx="1853345" cy="1853345"/>
          </a:xfrm>
          <a:prstGeom prst="rect">
            <a:avLst/>
          </a:prstGeom>
        </p:spPr>
      </p:pic>
    </p:spTree>
    <p:extLst>
      <p:ext uri="{BB962C8B-B14F-4D97-AF65-F5344CB8AC3E}">
        <p14:creationId xmlns:p14="http://schemas.microsoft.com/office/powerpoint/2010/main" val="3341417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2E70F334-44A9-43B6-B296-ED8ECA85944F}"/>
              </a:ext>
            </a:extLst>
          </p:cNvPr>
          <p:cNvSpPr txBox="1">
            <a:spLocks noChangeArrowheads="1"/>
          </p:cNvSpPr>
          <p:nvPr/>
        </p:nvSpPr>
        <p:spPr bwMode="auto">
          <a:xfrm>
            <a:off x="683569" y="1480624"/>
            <a:ext cx="7856653" cy="4409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in">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600" b="1" dirty="0">
                <a:solidFill>
                  <a:srgbClr val="000000"/>
                </a:solidFill>
                <a:latin typeface="Century Gothic" panose="020B0502020202020204" pitchFamily="34" charset="0"/>
              </a:rPr>
              <a:t>Activities in Reception are carefully planned and </a:t>
            </a:r>
            <a:r>
              <a:rPr lang="en-US" altLang="en-US" sz="1600" b="1" dirty="0" err="1">
                <a:solidFill>
                  <a:srgbClr val="000000"/>
                </a:solidFill>
                <a:latin typeface="Century Gothic" panose="020B0502020202020204" pitchFamily="34" charset="0"/>
              </a:rPr>
              <a:t>organised</a:t>
            </a:r>
            <a:r>
              <a:rPr lang="en-US" altLang="en-US" sz="1600" b="1" dirty="0">
                <a:solidFill>
                  <a:srgbClr val="000000"/>
                </a:solidFill>
                <a:latin typeface="Century Gothic" panose="020B0502020202020204" pitchFamily="34" charset="0"/>
              </a:rPr>
              <a:t> in order to provide a range of learning experiences. Individual records are kept by staff to record the activities your child participates in and undertakes, as well as their progress in specific skills.</a:t>
            </a:r>
          </a:p>
          <a:p>
            <a:pPr>
              <a:spcBef>
                <a:spcPct val="0"/>
              </a:spcBef>
              <a:buNone/>
              <a:defRPr/>
            </a:pPr>
            <a:r>
              <a:rPr lang="en-US" altLang="en-US" sz="1600" b="1" dirty="0">
                <a:solidFill>
                  <a:srgbClr val="000000"/>
                </a:solidFill>
                <a:latin typeface="Century Gothic" panose="020B0502020202020204" pitchFamily="34" charset="0"/>
              </a:rPr>
              <a:t>Planning is carried out using a topic-based approach, following the children’s interests and responding to specific events. </a:t>
            </a:r>
          </a:p>
          <a:p>
            <a:pPr>
              <a:spcBef>
                <a:spcPct val="0"/>
              </a:spcBef>
              <a:buNone/>
              <a:defRPr/>
            </a:pPr>
            <a:r>
              <a:rPr lang="en-US" altLang="en-US" sz="1600" b="1" dirty="0">
                <a:solidFill>
                  <a:srgbClr val="000000"/>
                </a:solidFill>
                <a:latin typeface="Century Gothic" panose="020B0502020202020204" pitchFamily="34" charset="0"/>
              </a:rPr>
              <a:t>There are 7 Areas of Learning in the Early Years Foundation Stage (EYFS), which activities are planned around:</a:t>
            </a:r>
          </a:p>
          <a:p>
            <a:pPr marL="342900" indent="-342900">
              <a:spcBef>
                <a:spcPct val="0"/>
              </a:spcBef>
              <a:defRPr/>
            </a:pPr>
            <a:endParaRPr lang="en-US" altLang="en-US" sz="1600" b="1" dirty="0">
              <a:solidFill>
                <a:srgbClr val="000000"/>
              </a:solidFill>
              <a:latin typeface="Century Gothic" panose="020B0502020202020204" pitchFamily="34" charset="0"/>
            </a:endParaRPr>
          </a:p>
          <a:p>
            <a:pPr marL="342900" indent="-342900">
              <a:spcBef>
                <a:spcPct val="0"/>
              </a:spcBef>
              <a:defRPr/>
            </a:pPr>
            <a:r>
              <a:rPr lang="en-US" altLang="en-US" sz="1600" b="1" dirty="0">
                <a:solidFill>
                  <a:srgbClr val="FF0000"/>
                </a:solidFill>
                <a:latin typeface="Century Gothic" panose="020B0502020202020204" pitchFamily="34" charset="0"/>
              </a:rPr>
              <a:t>Personal, Social and Emotional Development</a:t>
            </a:r>
          </a:p>
          <a:p>
            <a:pPr marL="342900" indent="-342900">
              <a:spcBef>
                <a:spcPct val="0"/>
              </a:spcBef>
              <a:defRPr/>
            </a:pPr>
            <a:r>
              <a:rPr lang="en-US" altLang="en-US" sz="1600" b="1" dirty="0">
                <a:solidFill>
                  <a:srgbClr val="FFC000"/>
                </a:solidFill>
                <a:latin typeface="Century Gothic" panose="020B0502020202020204" pitchFamily="34" charset="0"/>
              </a:rPr>
              <a:t>Physical Development</a:t>
            </a:r>
          </a:p>
          <a:p>
            <a:pPr marL="342900" indent="-342900">
              <a:spcBef>
                <a:spcPct val="0"/>
              </a:spcBef>
              <a:defRPr/>
            </a:pPr>
            <a:r>
              <a:rPr lang="en-US" altLang="en-US" sz="1600" b="1" dirty="0">
                <a:solidFill>
                  <a:srgbClr val="00B050"/>
                </a:solidFill>
                <a:latin typeface="Century Gothic" panose="020B0502020202020204" pitchFamily="34" charset="0"/>
              </a:rPr>
              <a:t>Communication and Language</a:t>
            </a:r>
          </a:p>
          <a:p>
            <a:pPr marL="342900" indent="-342900">
              <a:spcBef>
                <a:spcPct val="0"/>
              </a:spcBef>
              <a:defRPr/>
            </a:pPr>
            <a:r>
              <a:rPr lang="en-US" altLang="en-US" sz="1600" b="1" dirty="0">
                <a:solidFill>
                  <a:srgbClr val="0070C0"/>
                </a:solidFill>
                <a:latin typeface="Century Gothic" panose="020B0502020202020204" pitchFamily="34" charset="0"/>
              </a:rPr>
              <a:t>Literacy</a:t>
            </a:r>
          </a:p>
          <a:p>
            <a:pPr marL="342900" indent="-342900">
              <a:spcBef>
                <a:spcPct val="0"/>
              </a:spcBef>
              <a:defRPr/>
            </a:pPr>
            <a:r>
              <a:rPr lang="en-US" altLang="en-US" sz="1600" b="1" dirty="0">
                <a:solidFill>
                  <a:srgbClr val="66CCFF"/>
                </a:solidFill>
                <a:latin typeface="Century Gothic" panose="020B0502020202020204" pitchFamily="34" charset="0"/>
              </a:rPr>
              <a:t>Mathematics</a:t>
            </a:r>
          </a:p>
          <a:p>
            <a:pPr marL="342900" indent="-342900">
              <a:spcBef>
                <a:spcPct val="0"/>
              </a:spcBef>
              <a:defRPr/>
            </a:pPr>
            <a:r>
              <a:rPr lang="en-US" altLang="en-US" sz="1600" b="1" dirty="0">
                <a:solidFill>
                  <a:srgbClr val="A126C8"/>
                </a:solidFill>
                <a:latin typeface="Century Gothic" panose="020B0502020202020204" pitchFamily="34" charset="0"/>
              </a:rPr>
              <a:t>Understanding the World</a:t>
            </a:r>
          </a:p>
          <a:p>
            <a:pPr marL="342900" indent="-342900">
              <a:spcBef>
                <a:spcPct val="0"/>
              </a:spcBef>
              <a:defRPr/>
            </a:pPr>
            <a:r>
              <a:rPr lang="en-US" altLang="en-US" sz="1600" b="1" dirty="0">
                <a:solidFill>
                  <a:srgbClr val="FF33CC"/>
                </a:solidFill>
                <a:latin typeface="Century Gothic" panose="020B0502020202020204" pitchFamily="34" charset="0"/>
              </a:rPr>
              <a:t>Expressive Arts and Design</a:t>
            </a:r>
          </a:p>
          <a:p>
            <a:pPr marL="342900" indent="-342900">
              <a:spcBef>
                <a:spcPct val="0"/>
              </a:spcBef>
              <a:defRPr/>
            </a:pPr>
            <a:endParaRPr lang="en-US" altLang="en-US" sz="1600" b="1" dirty="0">
              <a:solidFill>
                <a:srgbClr val="000000"/>
              </a:solidFill>
              <a:latin typeface="Century Gothic" panose="020B0502020202020204" pitchFamily="34" charset="0"/>
            </a:endParaRPr>
          </a:p>
          <a:p>
            <a:pPr>
              <a:spcBef>
                <a:spcPct val="0"/>
              </a:spcBef>
              <a:buNone/>
              <a:defRPr/>
            </a:pPr>
            <a:r>
              <a:rPr lang="en-US" altLang="en-US" sz="1600" b="1" dirty="0">
                <a:solidFill>
                  <a:srgbClr val="000000"/>
                </a:solidFill>
                <a:latin typeface="Century Gothic" panose="020B0502020202020204" pitchFamily="34" charset="0"/>
              </a:rPr>
              <a:t>Throughout the EYFS, children will be working towards the Early Learning Goals. These describe the level of attainment expected at the end of your child’s reception year in school.</a:t>
            </a:r>
          </a:p>
        </p:txBody>
      </p:sp>
      <p:pic>
        <p:nvPicPr>
          <p:cNvPr id="5" name="Picture 4">
            <a:extLst>
              <a:ext uri="{FF2B5EF4-FFF2-40B4-BE49-F238E27FC236}">
                <a16:creationId xmlns:a16="http://schemas.microsoft.com/office/drawing/2014/main" id="{1C885540-330A-4975-CA69-C8E7F7A50C4B}"/>
              </a:ext>
            </a:extLst>
          </p:cNvPr>
          <p:cNvPicPr>
            <a:picLocks noChangeAspect="1"/>
          </p:cNvPicPr>
          <p:nvPr/>
        </p:nvPicPr>
        <p:blipFill>
          <a:blip r:embed="rId2"/>
          <a:stretch>
            <a:fillRect/>
          </a:stretch>
        </p:blipFill>
        <p:spPr>
          <a:xfrm>
            <a:off x="7654483" y="530243"/>
            <a:ext cx="907382" cy="875851"/>
          </a:xfrm>
          <a:prstGeom prst="rect">
            <a:avLst/>
          </a:prstGeom>
        </p:spPr>
      </p:pic>
      <p:sp>
        <p:nvSpPr>
          <p:cNvPr id="6" name="TextBox 5">
            <a:extLst>
              <a:ext uri="{FF2B5EF4-FFF2-40B4-BE49-F238E27FC236}">
                <a16:creationId xmlns:a16="http://schemas.microsoft.com/office/drawing/2014/main" id="{22597D4F-B6A7-328B-985D-92974507BDEE}"/>
              </a:ext>
            </a:extLst>
          </p:cNvPr>
          <p:cNvSpPr txBox="1"/>
          <p:nvPr/>
        </p:nvSpPr>
        <p:spPr>
          <a:xfrm>
            <a:off x="827584" y="576500"/>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Early Years Curriculum</a:t>
            </a:r>
          </a:p>
        </p:txBody>
      </p:sp>
    </p:spTree>
    <p:extLst>
      <p:ext uri="{BB962C8B-B14F-4D97-AF65-F5344CB8AC3E}">
        <p14:creationId xmlns:p14="http://schemas.microsoft.com/office/powerpoint/2010/main" val="2685375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2E70F334-44A9-43B6-B296-ED8ECA85944F}"/>
              </a:ext>
            </a:extLst>
          </p:cNvPr>
          <p:cNvSpPr txBox="1">
            <a:spLocks noChangeArrowheads="1"/>
          </p:cNvSpPr>
          <p:nvPr/>
        </p:nvSpPr>
        <p:spPr bwMode="auto">
          <a:xfrm>
            <a:off x="827584" y="1480624"/>
            <a:ext cx="3888432" cy="4409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in">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000" b="1" dirty="0">
                <a:solidFill>
                  <a:srgbClr val="000000"/>
                </a:solidFill>
                <a:latin typeface="Century Gothic" panose="020B0502020202020204" pitchFamily="34" charset="0"/>
              </a:rPr>
              <a:t>We are a Read Write Inc school. This is the systematic approach that we use to teach children phonics each day. </a:t>
            </a:r>
            <a:br>
              <a:rPr lang="en-US" altLang="en-US" sz="2000" b="1" dirty="0">
                <a:solidFill>
                  <a:srgbClr val="000000"/>
                </a:solidFill>
                <a:latin typeface="Century Gothic" panose="020B0502020202020204" pitchFamily="34" charset="0"/>
              </a:rPr>
            </a:br>
            <a:r>
              <a:rPr lang="en-US" altLang="en-US" sz="2000" b="1" dirty="0">
                <a:solidFill>
                  <a:srgbClr val="000000"/>
                </a:solidFill>
                <a:latin typeface="Century Gothic" panose="020B0502020202020204" pitchFamily="34" charset="0"/>
              </a:rPr>
              <a:t>We use Read Write Inc Phonics (RWI) to give your child the best possible start with their literacy.</a:t>
            </a:r>
            <a:br>
              <a:rPr lang="en-US" altLang="en-US" sz="2000" b="1" dirty="0">
                <a:solidFill>
                  <a:srgbClr val="000000"/>
                </a:solidFill>
                <a:latin typeface="Century Gothic" panose="020B0502020202020204" pitchFamily="34" charset="0"/>
              </a:rPr>
            </a:br>
            <a:r>
              <a:rPr lang="en-US" altLang="en-US" sz="2000" b="1" dirty="0">
                <a:solidFill>
                  <a:srgbClr val="000000"/>
                </a:solidFill>
                <a:latin typeface="Century Gothic" panose="020B0502020202020204" pitchFamily="34" charset="0"/>
              </a:rPr>
              <a:t>RWI is a literacy </a:t>
            </a:r>
            <a:r>
              <a:rPr lang="en-US" altLang="en-US" sz="2000" b="1" dirty="0" err="1">
                <a:solidFill>
                  <a:srgbClr val="000000"/>
                </a:solidFill>
                <a:latin typeface="Century Gothic" panose="020B0502020202020204" pitchFamily="34" charset="0"/>
              </a:rPr>
              <a:t>programme</a:t>
            </a:r>
            <a:r>
              <a:rPr lang="en-US" altLang="en-US" sz="2000" b="1" dirty="0">
                <a:solidFill>
                  <a:srgbClr val="000000"/>
                </a:solidFill>
                <a:latin typeface="Century Gothic" panose="020B0502020202020204" pitchFamily="34" charset="0"/>
              </a:rPr>
              <a:t> which helps children learn to read fluently and at speed so they can focus on developing their skills in comprehension, vocabulary and spelling.</a:t>
            </a:r>
          </a:p>
        </p:txBody>
      </p:sp>
      <p:pic>
        <p:nvPicPr>
          <p:cNvPr id="5" name="Picture 4">
            <a:extLst>
              <a:ext uri="{FF2B5EF4-FFF2-40B4-BE49-F238E27FC236}">
                <a16:creationId xmlns:a16="http://schemas.microsoft.com/office/drawing/2014/main" id="{1C885540-330A-4975-CA69-C8E7F7A50C4B}"/>
              </a:ext>
            </a:extLst>
          </p:cNvPr>
          <p:cNvPicPr>
            <a:picLocks noChangeAspect="1"/>
          </p:cNvPicPr>
          <p:nvPr/>
        </p:nvPicPr>
        <p:blipFill>
          <a:blip r:embed="rId2"/>
          <a:stretch>
            <a:fillRect/>
          </a:stretch>
        </p:blipFill>
        <p:spPr>
          <a:xfrm>
            <a:off x="7654483" y="530243"/>
            <a:ext cx="907382" cy="875851"/>
          </a:xfrm>
          <a:prstGeom prst="rect">
            <a:avLst/>
          </a:prstGeom>
        </p:spPr>
      </p:pic>
      <p:sp>
        <p:nvSpPr>
          <p:cNvPr id="6" name="TextBox 5">
            <a:extLst>
              <a:ext uri="{FF2B5EF4-FFF2-40B4-BE49-F238E27FC236}">
                <a16:creationId xmlns:a16="http://schemas.microsoft.com/office/drawing/2014/main" id="{22597D4F-B6A7-328B-985D-92974507BDEE}"/>
              </a:ext>
            </a:extLst>
          </p:cNvPr>
          <p:cNvSpPr txBox="1"/>
          <p:nvPr/>
        </p:nvSpPr>
        <p:spPr>
          <a:xfrm>
            <a:off x="582135" y="576500"/>
            <a:ext cx="7979730"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Reading in Reception</a:t>
            </a:r>
          </a:p>
        </p:txBody>
      </p:sp>
      <p:pic>
        <p:nvPicPr>
          <p:cNvPr id="8" name="Picture 6" descr="Downsell Primary School">
            <a:extLst>
              <a:ext uri="{FF2B5EF4-FFF2-40B4-BE49-F238E27FC236}">
                <a16:creationId xmlns:a16="http://schemas.microsoft.com/office/drawing/2014/main" id="{BBA291BC-D69A-8C85-22EC-66FD34042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597" t="39789" r="29382"/>
          <a:stretch>
            <a:fillRect/>
          </a:stretch>
        </p:blipFill>
        <p:spPr bwMode="auto">
          <a:xfrm>
            <a:off x="582135" y="644268"/>
            <a:ext cx="1191397" cy="68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Read Write Inc. Phonics: Desktop Speed Sounds Chart Pack of 10 : Archbold,  Tim, Miskin, Ruth: Amazon.co.uk: Books">
            <a:extLst>
              <a:ext uri="{FF2B5EF4-FFF2-40B4-BE49-F238E27FC236}">
                <a16:creationId xmlns:a16="http://schemas.microsoft.com/office/drawing/2014/main" id="{36490EB7-F5B6-13DB-1FBF-36F31DDC3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464" y="1648619"/>
            <a:ext cx="3210935" cy="45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934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2E70F334-44A9-43B6-B296-ED8ECA85944F}"/>
              </a:ext>
            </a:extLst>
          </p:cNvPr>
          <p:cNvSpPr txBox="1">
            <a:spLocks noChangeArrowheads="1"/>
          </p:cNvSpPr>
          <p:nvPr/>
        </p:nvSpPr>
        <p:spPr bwMode="auto">
          <a:xfrm>
            <a:off x="827584" y="1480624"/>
            <a:ext cx="7712638" cy="4409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in">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000" b="1" u="sng" dirty="0">
                <a:solidFill>
                  <a:srgbClr val="000000"/>
                </a:solidFill>
                <a:latin typeface="Century Gothic" panose="020B0502020202020204" pitchFamily="34" charset="0"/>
              </a:rPr>
              <a:t>Mondays</a:t>
            </a:r>
            <a:r>
              <a:rPr lang="en-US" altLang="en-US" sz="2000" b="1" dirty="0">
                <a:solidFill>
                  <a:srgbClr val="000000"/>
                </a:solidFill>
                <a:latin typeface="Century Gothic" panose="020B0502020202020204" pitchFamily="34" charset="0"/>
              </a:rPr>
              <a:t> – Your child will choose a school library book to take home and share with you. These will usually be worded story books for you to read to your child to develop a love of reading and enjoy story time together.</a:t>
            </a:r>
            <a:br>
              <a:rPr lang="en-US" altLang="en-US" sz="2000" b="1" dirty="0">
                <a:solidFill>
                  <a:srgbClr val="000000"/>
                </a:solidFill>
                <a:latin typeface="Century Gothic" panose="020B0502020202020204" pitchFamily="34" charset="0"/>
              </a:rPr>
            </a:br>
            <a:br>
              <a:rPr lang="en-US" altLang="en-US" sz="2000" b="1" dirty="0">
                <a:solidFill>
                  <a:srgbClr val="000000"/>
                </a:solidFill>
                <a:latin typeface="Century Gothic" panose="020B0502020202020204" pitchFamily="34" charset="0"/>
              </a:rPr>
            </a:br>
            <a:r>
              <a:rPr lang="en-US" altLang="en-US" sz="2000" b="1" u="sng" dirty="0">
                <a:solidFill>
                  <a:srgbClr val="000000"/>
                </a:solidFill>
                <a:latin typeface="Century Gothic" panose="020B0502020202020204" pitchFamily="34" charset="0"/>
              </a:rPr>
              <a:t>Fridays</a:t>
            </a:r>
            <a:r>
              <a:rPr lang="en-US" altLang="en-US" sz="2000" b="1" dirty="0">
                <a:solidFill>
                  <a:srgbClr val="000000"/>
                </a:solidFill>
                <a:latin typeface="Century Gothic" panose="020B0502020202020204" pitchFamily="34" charset="0"/>
              </a:rPr>
              <a:t> – A school reading book will be given. </a:t>
            </a:r>
          </a:p>
          <a:p>
            <a:pPr>
              <a:spcBef>
                <a:spcPct val="0"/>
              </a:spcBef>
              <a:buNone/>
              <a:defRPr/>
            </a:pPr>
            <a:r>
              <a:rPr lang="en-US" altLang="en-US" sz="2000" b="1" dirty="0">
                <a:solidFill>
                  <a:srgbClr val="000000"/>
                </a:solidFill>
                <a:latin typeface="Century Gothic" panose="020B0502020202020204" pitchFamily="34" charset="0"/>
              </a:rPr>
              <a:t>These books will be in line with the RWI </a:t>
            </a:r>
          </a:p>
          <a:p>
            <a:pPr>
              <a:spcBef>
                <a:spcPct val="0"/>
              </a:spcBef>
              <a:buNone/>
              <a:defRPr/>
            </a:pPr>
            <a:r>
              <a:rPr lang="en-US" altLang="en-US" sz="2000" b="1" dirty="0">
                <a:solidFill>
                  <a:srgbClr val="000000"/>
                </a:solidFill>
                <a:latin typeface="Century Gothic" panose="020B0502020202020204" pitchFamily="34" charset="0"/>
              </a:rPr>
              <a:t>phonics books that your child will be reading </a:t>
            </a:r>
          </a:p>
          <a:p>
            <a:pPr>
              <a:spcBef>
                <a:spcPct val="0"/>
              </a:spcBef>
              <a:buNone/>
              <a:defRPr/>
            </a:pPr>
            <a:r>
              <a:rPr lang="en-US" altLang="en-US" sz="2000" b="1" dirty="0">
                <a:solidFill>
                  <a:srgbClr val="000000"/>
                </a:solidFill>
                <a:latin typeface="Century Gothic" panose="020B0502020202020204" pitchFamily="34" charset="0"/>
              </a:rPr>
              <a:t>in daily phonic session. Your child will have </a:t>
            </a:r>
          </a:p>
          <a:p>
            <a:pPr>
              <a:spcBef>
                <a:spcPct val="0"/>
              </a:spcBef>
              <a:buNone/>
              <a:defRPr/>
            </a:pPr>
            <a:r>
              <a:rPr lang="en-US" altLang="en-US" sz="2000" b="1" dirty="0">
                <a:solidFill>
                  <a:srgbClr val="000000"/>
                </a:solidFill>
                <a:latin typeface="Century Gothic" panose="020B0502020202020204" pitchFamily="34" charset="0"/>
              </a:rPr>
              <a:t>a reading journal for you to write down any </a:t>
            </a:r>
          </a:p>
          <a:p>
            <a:pPr>
              <a:spcBef>
                <a:spcPct val="0"/>
              </a:spcBef>
              <a:buNone/>
              <a:defRPr/>
            </a:pPr>
            <a:r>
              <a:rPr lang="en-US" altLang="en-US" sz="2000" b="1" dirty="0">
                <a:solidFill>
                  <a:srgbClr val="000000"/>
                </a:solidFill>
                <a:latin typeface="Century Gothic" panose="020B0502020202020204" pitchFamily="34" charset="0"/>
              </a:rPr>
              <a:t>comments about your child’s reading at </a:t>
            </a:r>
          </a:p>
          <a:p>
            <a:pPr>
              <a:spcBef>
                <a:spcPct val="0"/>
              </a:spcBef>
              <a:buNone/>
              <a:defRPr/>
            </a:pPr>
            <a:r>
              <a:rPr lang="en-US" altLang="en-US" sz="2000" b="1" dirty="0">
                <a:solidFill>
                  <a:srgbClr val="000000"/>
                </a:solidFill>
                <a:latin typeface="Century Gothic" panose="020B0502020202020204" pitchFamily="34" charset="0"/>
              </a:rPr>
              <a:t>home. Our school expectation is that children </a:t>
            </a:r>
          </a:p>
          <a:p>
            <a:pPr>
              <a:spcBef>
                <a:spcPct val="0"/>
              </a:spcBef>
              <a:buNone/>
              <a:defRPr/>
            </a:pPr>
            <a:r>
              <a:rPr lang="en-US" altLang="en-US" sz="2000" b="1" dirty="0">
                <a:solidFill>
                  <a:srgbClr val="000000"/>
                </a:solidFill>
                <a:latin typeface="Century Gothic" panose="020B0502020202020204" pitchFamily="34" charset="0"/>
              </a:rPr>
              <a:t>will read at home 3 times each week.</a:t>
            </a:r>
          </a:p>
        </p:txBody>
      </p:sp>
      <p:pic>
        <p:nvPicPr>
          <p:cNvPr id="5" name="Picture 4">
            <a:extLst>
              <a:ext uri="{FF2B5EF4-FFF2-40B4-BE49-F238E27FC236}">
                <a16:creationId xmlns:a16="http://schemas.microsoft.com/office/drawing/2014/main" id="{1C885540-330A-4975-CA69-C8E7F7A50C4B}"/>
              </a:ext>
            </a:extLst>
          </p:cNvPr>
          <p:cNvPicPr>
            <a:picLocks noChangeAspect="1"/>
          </p:cNvPicPr>
          <p:nvPr/>
        </p:nvPicPr>
        <p:blipFill>
          <a:blip r:embed="rId2"/>
          <a:stretch>
            <a:fillRect/>
          </a:stretch>
        </p:blipFill>
        <p:spPr>
          <a:xfrm>
            <a:off x="7654483" y="530243"/>
            <a:ext cx="907382" cy="875851"/>
          </a:xfrm>
          <a:prstGeom prst="rect">
            <a:avLst/>
          </a:prstGeom>
        </p:spPr>
      </p:pic>
      <p:sp>
        <p:nvSpPr>
          <p:cNvPr id="6" name="TextBox 5">
            <a:extLst>
              <a:ext uri="{FF2B5EF4-FFF2-40B4-BE49-F238E27FC236}">
                <a16:creationId xmlns:a16="http://schemas.microsoft.com/office/drawing/2014/main" id="{22597D4F-B6A7-328B-985D-92974507BDEE}"/>
              </a:ext>
            </a:extLst>
          </p:cNvPr>
          <p:cNvSpPr txBox="1"/>
          <p:nvPr/>
        </p:nvSpPr>
        <p:spPr>
          <a:xfrm>
            <a:off x="827584" y="576500"/>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Reading in Reception</a:t>
            </a:r>
          </a:p>
        </p:txBody>
      </p:sp>
      <p:pic>
        <p:nvPicPr>
          <p:cNvPr id="2" name="Picture 1">
            <a:extLst>
              <a:ext uri="{FF2B5EF4-FFF2-40B4-BE49-F238E27FC236}">
                <a16:creationId xmlns:a16="http://schemas.microsoft.com/office/drawing/2014/main" id="{7CB7A902-3B44-A45B-C14F-EF918458A917}"/>
              </a:ext>
            </a:extLst>
          </p:cNvPr>
          <p:cNvPicPr>
            <a:picLocks noChangeAspect="1"/>
          </p:cNvPicPr>
          <p:nvPr/>
        </p:nvPicPr>
        <p:blipFill>
          <a:blip r:embed="rId3"/>
          <a:stretch>
            <a:fillRect/>
          </a:stretch>
        </p:blipFill>
        <p:spPr>
          <a:xfrm flipH="1">
            <a:off x="6546514" y="3406654"/>
            <a:ext cx="1800200" cy="1479319"/>
          </a:xfrm>
          <a:prstGeom prst="rect">
            <a:avLst/>
          </a:prstGeom>
        </p:spPr>
      </p:pic>
    </p:spTree>
    <p:extLst>
      <p:ext uri="{BB962C8B-B14F-4D97-AF65-F5344CB8AC3E}">
        <p14:creationId xmlns:p14="http://schemas.microsoft.com/office/powerpoint/2010/main" val="3891555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E915DBB4-B32E-8A3F-4829-AC1643E61440}"/>
              </a:ext>
            </a:extLst>
          </p:cNvPr>
          <p:cNvSpPr>
            <a:spLocks noGrp="1" noChangeArrowheads="1"/>
          </p:cNvSpPr>
          <p:nvPr>
            <p:ph type="title" idx="4294967295"/>
          </p:nvPr>
        </p:nvSpPr>
        <p:spPr>
          <a:xfrm>
            <a:off x="0" y="274638"/>
            <a:ext cx="8291513" cy="1655762"/>
          </a:xfrm>
        </p:spPr>
        <p:txBody>
          <a:bodyPr>
            <a:normAutofit/>
          </a:bodyPr>
          <a:lstStyle/>
          <a:p>
            <a:pPr eaLnBrk="1" hangingPunct="1"/>
            <a:r>
              <a:rPr lang="en-GB" altLang="en-US" sz="4900" dirty="0">
                <a:latin typeface="adelline personal use only" pitchFamily="2" charset="0"/>
              </a:rPr>
              <a:t>Developing Independence </a:t>
            </a:r>
            <a:br>
              <a:rPr lang="en-GB" altLang="en-US" sz="4000" dirty="0"/>
            </a:br>
            <a:r>
              <a:rPr lang="en-GB" altLang="en-US" sz="2000" b="1" dirty="0">
                <a:latin typeface="Century Gothic" panose="020B0502020202020204" pitchFamily="34" charset="0"/>
              </a:rPr>
              <a:t>How you can help your child prepare for school…</a:t>
            </a:r>
            <a:endParaRPr lang="en-GB" altLang="en-US" sz="4000" b="1" dirty="0">
              <a:latin typeface="Century Gothic" panose="020B0502020202020204" pitchFamily="34" charset="0"/>
            </a:endParaRPr>
          </a:p>
        </p:txBody>
      </p:sp>
      <p:pic>
        <p:nvPicPr>
          <p:cNvPr id="26627" name="Picture 5" descr="MCj02328830000[1]">
            <a:extLst>
              <a:ext uri="{FF2B5EF4-FFF2-40B4-BE49-F238E27FC236}">
                <a16:creationId xmlns:a16="http://schemas.microsoft.com/office/drawing/2014/main" id="{FF80A95D-600F-DDA0-06A0-01EB79B63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299" y="1859652"/>
            <a:ext cx="1567901" cy="1855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628" name="Picture 6" descr="MCj03983110000[1]">
            <a:extLst>
              <a:ext uri="{FF2B5EF4-FFF2-40B4-BE49-F238E27FC236}">
                <a16:creationId xmlns:a16="http://schemas.microsoft.com/office/drawing/2014/main" id="{09ED95E3-A1CC-90EB-FB58-F90DCBCA2F0E}"/>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738" y="1930400"/>
            <a:ext cx="2087562" cy="165576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629" name="Picture 7" descr="MCj03523960000[1]">
            <a:extLst>
              <a:ext uri="{FF2B5EF4-FFF2-40B4-BE49-F238E27FC236}">
                <a16:creationId xmlns:a16="http://schemas.microsoft.com/office/drawing/2014/main" id="{B6E2DC94-FFEE-18A7-D6FF-630995BA7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803" y="3429000"/>
            <a:ext cx="1123197" cy="1855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630" name="Picture 8" descr="MCj02507400000[1]">
            <a:extLst>
              <a:ext uri="{FF2B5EF4-FFF2-40B4-BE49-F238E27FC236}">
                <a16:creationId xmlns:a16="http://schemas.microsoft.com/office/drawing/2014/main" id="{A3ED426B-35A2-0B15-9FC5-8E626831A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4123468"/>
            <a:ext cx="2087910" cy="1673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631" name="Picture 9" descr="MCj03636040000[1]">
            <a:extLst>
              <a:ext uri="{FF2B5EF4-FFF2-40B4-BE49-F238E27FC236}">
                <a16:creationId xmlns:a16="http://schemas.microsoft.com/office/drawing/2014/main" id="{DF94C579-AF93-FCF8-BAF1-19B1315CA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4611" y="4737398"/>
            <a:ext cx="1012824" cy="1169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6632" name="TextBox 1">
            <a:extLst>
              <a:ext uri="{FF2B5EF4-FFF2-40B4-BE49-F238E27FC236}">
                <a16:creationId xmlns:a16="http://schemas.microsoft.com/office/drawing/2014/main" id="{AB86E160-9377-F6EB-F136-D57F9C6601E9}"/>
              </a:ext>
            </a:extLst>
          </p:cNvPr>
          <p:cNvSpPr txBox="1">
            <a:spLocks noChangeArrowheads="1"/>
          </p:cNvSpPr>
          <p:nvPr/>
        </p:nvSpPr>
        <p:spPr bwMode="auto">
          <a:xfrm>
            <a:off x="323850" y="3716338"/>
            <a:ext cx="29495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800" b="1" dirty="0">
                <a:latin typeface="Century Gothic" panose="020B0502020202020204" pitchFamily="34" charset="0"/>
              </a:rPr>
              <a:t>Practise taking own shoes on and off – ones with </a:t>
            </a:r>
            <a:r>
              <a:rPr lang="en-GB" altLang="en-US" sz="1800" b="1" dirty="0" err="1">
                <a:latin typeface="Century Gothic" panose="020B0502020202020204" pitchFamily="34" charset="0"/>
              </a:rPr>
              <a:t>velcro</a:t>
            </a:r>
            <a:r>
              <a:rPr lang="en-GB" altLang="en-US" sz="1800" b="1" dirty="0">
                <a:latin typeface="Century Gothic" panose="020B0502020202020204" pitchFamily="34" charset="0"/>
              </a:rPr>
              <a:t>!</a:t>
            </a:r>
          </a:p>
        </p:txBody>
      </p:sp>
      <p:sp>
        <p:nvSpPr>
          <p:cNvPr id="26633" name="TextBox 8">
            <a:extLst>
              <a:ext uri="{FF2B5EF4-FFF2-40B4-BE49-F238E27FC236}">
                <a16:creationId xmlns:a16="http://schemas.microsoft.com/office/drawing/2014/main" id="{FCBE5670-9FF8-6851-3F0C-E88B22CE75CD}"/>
              </a:ext>
            </a:extLst>
          </p:cNvPr>
          <p:cNvSpPr txBox="1">
            <a:spLocks noChangeArrowheads="1"/>
          </p:cNvSpPr>
          <p:nvPr/>
        </p:nvSpPr>
        <p:spPr bwMode="auto">
          <a:xfrm>
            <a:off x="492981" y="5859801"/>
            <a:ext cx="3992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800" b="1" dirty="0">
                <a:latin typeface="Century Gothic" panose="020B0502020202020204" pitchFamily="34" charset="0"/>
              </a:rPr>
              <a:t>Practise taking own coat on and off and any extras such as gloves.</a:t>
            </a:r>
          </a:p>
        </p:txBody>
      </p:sp>
      <p:sp>
        <p:nvSpPr>
          <p:cNvPr id="26634" name="TextBox 9">
            <a:extLst>
              <a:ext uri="{FF2B5EF4-FFF2-40B4-BE49-F238E27FC236}">
                <a16:creationId xmlns:a16="http://schemas.microsoft.com/office/drawing/2014/main" id="{C211CBEF-1324-D7E9-E788-B6A6C722A2A4}"/>
              </a:ext>
            </a:extLst>
          </p:cNvPr>
          <p:cNvSpPr txBox="1">
            <a:spLocks noChangeArrowheads="1"/>
          </p:cNvSpPr>
          <p:nvPr/>
        </p:nvSpPr>
        <p:spPr bwMode="auto">
          <a:xfrm>
            <a:off x="4825401" y="5860874"/>
            <a:ext cx="41195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800" b="1" dirty="0">
                <a:latin typeface="Century Gothic" panose="020B0502020202020204" pitchFamily="34" charset="0"/>
              </a:rPr>
              <a:t>Children need to be able to wash and dry own hands thoroughly.</a:t>
            </a:r>
          </a:p>
        </p:txBody>
      </p:sp>
      <p:sp>
        <p:nvSpPr>
          <p:cNvPr id="26635" name="TextBox 10">
            <a:extLst>
              <a:ext uri="{FF2B5EF4-FFF2-40B4-BE49-F238E27FC236}">
                <a16:creationId xmlns:a16="http://schemas.microsoft.com/office/drawing/2014/main" id="{8463763B-D36D-A8A9-8D23-A0D9234F39AC}"/>
              </a:ext>
            </a:extLst>
          </p:cNvPr>
          <p:cNvSpPr txBox="1">
            <a:spLocks noChangeArrowheads="1"/>
          </p:cNvSpPr>
          <p:nvPr/>
        </p:nvSpPr>
        <p:spPr bwMode="auto">
          <a:xfrm>
            <a:off x="2489200" y="1941036"/>
            <a:ext cx="43489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800" b="1" dirty="0">
                <a:latin typeface="Century Gothic" panose="020B0502020202020204" pitchFamily="34" charset="0"/>
              </a:rPr>
              <a:t>Children will be encouraged to organise their own food at lunch time e.g. open wrappings – staff will help but children might need to wait.</a:t>
            </a:r>
          </a:p>
        </p:txBody>
      </p:sp>
      <p:sp>
        <p:nvSpPr>
          <p:cNvPr id="26636" name="TextBox 11">
            <a:extLst>
              <a:ext uri="{FF2B5EF4-FFF2-40B4-BE49-F238E27FC236}">
                <a16:creationId xmlns:a16="http://schemas.microsoft.com/office/drawing/2014/main" id="{178CE042-9EB4-1122-0530-B0BD29A20067}"/>
              </a:ext>
            </a:extLst>
          </p:cNvPr>
          <p:cNvSpPr txBox="1">
            <a:spLocks noChangeArrowheads="1"/>
          </p:cNvSpPr>
          <p:nvPr/>
        </p:nvSpPr>
        <p:spPr bwMode="auto">
          <a:xfrm>
            <a:off x="4792663" y="3444875"/>
            <a:ext cx="193957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b="1" dirty="0">
                <a:latin typeface="Century Gothic" panose="020B0502020202020204" pitchFamily="34" charset="0"/>
              </a:rPr>
              <a:t>Children will use the toilet independently, including wiping own bottom and flushing the toilet.</a:t>
            </a:r>
          </a:p>
        </p:txBody>
      </p:sp>
      <p:pic>
        <p:nvPicPr>
          <p:cNvPr id="13" name="Picture 12">
            <a:extLst>
              <a:ext uri="{FF2B5EF4-FFF2-40B4-BE49-F238E27FC236}">
                <a16:creationId xmlns:a16="http://schemas.microsoft.com/office/drawing/2014/main" id="{1A30269B-50CE-0C25-8463-8D7E2852E7AB}"/>
              </a:ext>
            </a:extLst>
          </p:cNvPr>
          <p:cNvPicPr>
            <a:picLocks noChangeAspect="1"/>
          </p:cNvPicPr>
          <p:nvPr/>
        </p:nvPicPr>
        <p:blipFill>
          <a:blip r:embed="rId7"/>
          <a:stretch>
            <a:fillRect/>
          </a:stretch>
        </p:blipFill>
        <p:spPr>
          <a:xfrm>
            <a:off x="7524328" y="540802"/>
            <a:ext cx="1055708" cy="101902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EAC2D3D2-D630-4FF9-8822-078423AC0B0E}"/>
              </a:ext>
            </a:extLst>
          </p:cNvPr>
          <p:cNvSpPr>
            <a:spLocks noChangeArrowheads="1"/>
          </p:cNvSpPr>
          <p:nvPr/>
        </p:nvSpPr>
        <p:spPr bwMode="auto">
          <a:xfrm>
            <a:off x="863587" y="1124744"/>
            <a:ext cx="7416825"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GB" altLang="en-US" sz="8000" i="1" dirty="0">
                <a:latin typeface="adelline personal use only" pitchFamily="2" charset="0"/>
              </a:rPr>
              <a:t>Any Questions</a:t>
            </a:r>
            <a:r>
              <a:rPr lang="en-GB" altLang="en-US" sz="8000" i="1" dirty="0">
                <a:latin typeface="+mj-lt"/>
              </a:rPr>
              <a:t>?</a:t>
            </a:r>
          </a:p>
        </p:txBody>
      </p:sp>
      <p:sp>
        <p:nvSpPr>
          <p:cNvPr id="29699" name="AutoShape 7" descr="https://encrypted-tbn2.gstatic.com/images?q=tbn:ANd9GcSky4PBgUCeOTTXPIyKbR-qkFTurkXijF0xoweWtwcORExoniAqOw">
            <a:hlinkClick r:id="rId2"/>
            <a:extLst>
              <a:ext uri="{FF2B5EF4-FFF2-40B4-BE49-F238E27FC236}">
                <a16:creationId xmlns:a16="http://schemas.microsoft.com/office/drawing/2014/main" id="{A0B16D06-8DCE-34BF-B078-0613DA95671F}"/>
              </a:ext>
            </a:extLst>
          </p:cNvPr>
          <p:cNvSpPr>
            <a:spLocks noChangeAspect="1" noChangeArrowheads="1"/>
          </p:cNvSpPr>
          <p:nvPr/>
        </p:nvSpPr>
        <p:spPr bwMode="auto">
          <a:xfrm>
            <a:off x="539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700" name="AutoShape 9" descr="https://encrypted-tbn0.gstatic.com/images?q=tbn:ANd9GcS4gPS4dJ4Zt6gjxWtBIaOX9A4D_36_AsiN3lPQcXM2C9XMYNc7">
            <a:hlinkClick r:id="rId3"/>
            <a:extLst>
              <a:ext uri="{FF2B5EF4-FFF2-40B4-BE49-F238E27FC236}">
                <a16:creationId xmlns:a16="http://schemas.microsoft.com/office/drawing/2014/main" id="{1791BD46-9F72-77D0-7E5F-48F01BFCB908}"/>
              </a:ext>
            </a:extLst>
          </p:cNvPr>
          <p:cNvSpPr>
            <a:spLocks noChangeAspect="1" noChangeArrowheads="1"/>
          </p:cNvSpPr>
          <p:nvPr/>
        </p:nvSpPr>
        <p:spPr bwMode="auto">
          <a:xfrm>
            <a:off x="2063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 name="Picture 1">
            <a:extLst>
              <a:ext uri="{FF2B5EF4-FFF2-40B4-BE49-F238E27FC236}">
                <a16:creationId xmlns:a16="http://schemas.microsoft.com/office/drawing/2014/main" id="{7488E7A4-7282-FD89-8E81-EF756B8A714C}"/>
              </a:ext>
            </a:extLst>
          </p:cNvPr>
          <p:cNvPicPr>
            <a:picLocks noChangeAspect="1"/>
          </p:cNvPicPr>
          <p:nvPr/>
        </p:nvPicPr>
        <p:blipFill>
          <a:blip r:embed="rId4"/>
          <a:stretch>
            <a:fillRect/>
          </a:stretch>
        </p:blipFill>
        <p:spPr>
          <a:xfrm>
            <a:off x="2375468" y="2852936"/>
            <a:ext cx="4393061" cy="2712715"/>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7989EC3-0010-8D41-CCF4-C562AE1A7C53}"/>
              </a:ext>
            </a:extLst>
          </p:cNvPr>
          <p:cNvSpPr txBox="1">
            <a:spLocks/>
          </p:cNvSpPr>
          <p:nvPr/>
        </p:nvSpPr>
        <p:spPr>
          <a:xfrm>
            <a:off x="752716" y="1609956"/>
            <a:ext cx="7787506" cy="4889318"/>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20000"/>
              </a:lnSpc>
              <a:spcBef>
                <a:spcPts val="0"/>
              </a:spcBef>
              <a:spcAft>
                <a:spcPts val="0"/>
              </a:spcAft>
              <a:buFont typeface="Arial"/>
              <a:buNone/>
            </a:pPr>
            <a:r>
              <a:rPr lang="en-US" sz="1400" b="1" dirty="0">
                <a:latin typeface="Century Gothic" panose="020B0502020202020204" pitchFamily="34" charset="0"/>
              </a:rPr>
              <a:t>At Ash Grove, we have 4 core values that we teach the children and that thread through everything we do across school. They link into our aims for the school and also to our </a:t>
            </a:r>
            <a:r>
              <a:rPr lang="en-US" sz="1400" b="1" dirty="0" err="1">
                <a:latin typeface="Century Gothic" panose="020B0502020202020204" pitchFamily="34" charset="0"/>
              </a:rPr>
              <a:t>behaviour</a:t>
            </a:r>
            <a:r>
              <a:rPr lang="en-US" sz="1400" b="1" dirty="0">
                <a:latin typeface="Century Gothic" panose="020B0502020202020204" pitchFamily="34" charset="0"/>
              </a:rPr>
              <a:t> policy. We aim to teach children these values and help them to identify them in action in themselves, their classroom, their school, their family their wider community and globally in the world beyond.</a:t>
            </a:r>
          </a:p>
          <a:p>
            <a:pPr marL="0" indent="0">
              <a:lnSpc>
                <a:spcPct val="120000"/>
              </a:lnSpc>
              <a:spcBef>
                <a:spcPts val="0"/>
              </a:spcBef>
              <a:spcAft>
                <a:spcPts val="0"/>
              </a:spcAft>
              <a:buFont typeface="Arial"/>
              <a:buNone/>
            </a:pPr>
            <a:endParaRPr lang="en-US" sz="1400" b="1" dirty="0">
              <a:latin typeface="Century Gothic" panose="020B0502020202020204" pitchFamily="34" charset="0"/>
            </a:endParaRPr>
          </a:p>
          <a:p>
            <a:pPr marL="0" indent="0">
              <a:lnSpc>
                <a:spcPct val="120000"/>
              </a:lnSpc>
              <a:spcBef>
                <a:spcPts val="0"/>
              </a:spcBef>
              <a:spcAft>
                <a:spcPts val="0"/>
              </a:spcAft>
              <a:buFont typeface="Arial"/>
              <a:buNone/>
            </a:pPr>
            <a:r>
              <a:rPr lang="en-US" sz="1400" b="1" u="sng" dirty="0">
                <a:latin typeface="Century Gothic" panose="020B0502020202020204" pitchFamily="34" charset="0"/>
              </a:rPr>
              <a:t>Showing responsibility </a:t>
            </a:r>
            <a:r>
              <a:rPr lang="en-US" sz="1400" b="1" dirty="0">
                <a:latin typeface="Century Gothic" panose="020B0502020202020204" pitchFamily="34" charset="0"/>
              </a:rPr>
              <a:t>– We aim to teach children to be responsible citizens who contribute to their community, take personal responsibility for the choices they make and the decisions they take.</a:t>
            </a:r>
          </a:p>
          <a:p>
            <a:pPr marL="0" indent="0">
              <a:lnSpc>
                <a:spcPct val="120000"/>
              </a:lnSpc>
              <a:spcBef>
                <a:spcPts val="0"/>
              </a:spcBef>
              <a:spcAft>
                <a:spcPts val="0"/>
              </a:spcAft>
              <a:buFont typeface="Arial"/>
              <a:buNone/>
            </a:pPr>
            <a:endParaRPr lang="en-US" sz="1400" b="1" dirty="0">
              <a:latin typeface="Century Gothic" panose="020B0502020202020204" pitchFamily="34" charset="0"/>
            </a:endParaRPr>
          </a:p>
          <a:p>
            <a:pPr marL="0" indent="0">
              <a:lnSpc>
                <a:spcPct val="120000"/>
              </a:lnSpc>
              <a:spcBef>
                <a:spcPts val="0"/>
              </a:spcBef>
              <a:spcAft>
                <a:spcPts val="0"/>
              </a:spcAft>
              <a:buFont typeface="Arial"/>
              <a:buNone/>
            </a:pPr>
            <a:r>
              <a:rPr lang="en-US" sz="1400" b="1" u="sng" dirty="0">
                <a:latin typeface="Century Gothic" panose="020B0502020202020204" pitchFamily="34" charset="0"/>
              </a:rPr>
              <a:t>Showing respect </a:t>
            </a:r>
            <a:r>
              <a:rPr lang="en-US" sz="1400" b="1" dirty="0">
                <a:latin typeface="Century Gothic" panose="020B0502020202020204" pitchFamily="34" charset="0"/>
              </a:rPr>
              <a:t>– We aim to teach children to respect themselves and others, to always be kind and to demonstrate respect and understanding for those who are different to themselves.</a:t>
            </a:r>
          </a:p>
          <a:p>
            <a:pPr marL="0" indent="0">
              <a:lnSpc>
                <a:spcPct val="120000"/>
              </a:lnSpc>
              <a:spcBef>
                <a:spcPts val="0"/>
              </a:spcBef>
              <a:spcAft>
                <a:spcPts val="0"/>
              </a:spcAft>
              <a:buFont typeface="Arial"/>
              <a:buNone/>
            </a:pPr>
            <a:endParaRPr lang="en-US" sz="1400" b="1" dirty="0">
              <a:latin typeface="Century Gothic" panose="020B0502020202020204" pitchFamily="34" charset="0"/>
            </a:endParaRPr>
          </a:p>
          <a:p>
            <a:pPr marL="0" indent="0">
              <a:lnSpc>
                <a:spcPct val="120000"/>
              </a:lnSpc>
              <a:spcBef>
                <a:spcPts val="0"/>
              </a:spcBef>
              <a:spcAft>
                <a:spcPts val="0"/>
              </a:spcAft>
              <a:buFont typeface="Arial"/>
              <a:buNone/>
            </a:pPr>
            <a:r>
              <a:rPr lang="en-US" sz="1400" b="1" u="sng" dirty="0">
                <a:latin typeface="Century Gothic" panose="020B0502020202020204" pitchFamily="34" charset="0"/>
              </a:rPr>
              <a:t>Showing appreciation </a:t>
            </a:r>
            <a:r>
              <a:rPr lang="en-US" sz="1400" b="1" dirty="0">
                <a:latin typeface="Century Gothic" panose="020B0502020202020204" pitchFamily="34" charset="0"/>
              </a:rPr>
              <a:t>– We aim to teach children to demonstrate gratitude for the gifts that they have, to show appreciation for themselves and others and for the world around them.</a:t>
            </a:r>
          </a:p>
          <a:p>
            <a:pPr marL="0" indent="0">
              <a:lnSpc>
                <a:spcPct val="120000"/>
              </a:lnSpc>
              <a:spcBef>
                <a:spcPts val="0"/>
              </a:spcBef>
              <a:spcAft>
                <a:spcPts val="0"/>
              </a:spcAft>
              <a:buFont typeface="Arial"/>
              <a:buNone/>
            </a:pPr>
            <a:endParaRPr lang="en-US" sz="1400" b="1" dirty="0">
              <a:latin typeface="Century Gothic" panose="020B0502020202020204" pitchFamily="34" charset="0"/>
            </a:endParaRPr>
          </a:p>
          <a:p>
            <a:pPr marL="0" indent="0">
              <a:lnSpc>
                <a:spcPct val="120000"/>
              </a:lnSpc>
              <a:spcBef>
                <a:spcPts val="0"/>
              </a:spcBef>
              <a:spcAft>
                <a:spcPts val="0"/>
              </a:spcAft>
              <a:buFont typeface="Arial"/>
              <a:buNone/>
            </a:pPr>
            <a:r>
              <a:rPr lang="en-US" sz="1400" b="1" u="sng" dirty="0">
                <a:latin typeface="Century Gothic" panose="020B0502020202020204" pitchFamily="34" charset="0"/>
              </a:rPr>
              <a:t>Showing aspiration </a:t>
            </a:r>
            <a:r>
              <a:rPr lang="en-US" sz="1400" b="1" dirty="0">
                <a:latin typeface="Century Gothic" panose="020B0502020202020204" pitchFamily="34" charset="0"/>
              </a:rPr>
              <a:t>– We aim to open our pupils’ eyes to all the possibilities in life so that they can aspire to be what they want to be.</a:t>
            </a:r>
            <a:endParaRPr lang="en-GB" sz="1400" b="1" dirty="0">
              <a:latin typeface="Century Gothic" panose="020B0502020202020204" pitchFamily="34" charset="0"/>
            </a:endParaRPr>
          </a:p>
        </p:txBody>
      </p:sp>
      <p:pic>
        <p:nvPicPr>
          <p:cNvPr id="3" name="Picture 2">
            <a:extLst>
              <a:ext uri="{FF2B5EF4-FFF2-40B4-BE49-F238E27FC236}">
                <a16:creationId xmlns:a16="http://schemas.microsoft.com/office/drawing/2014/main" id="{BA08901A-7FBA-475D-F04E-0CC6AA2E63F3}"/>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4" name="TextBox 3">
            <a:extLst>
              <a:ext uri="{FF2B5EF4-FFF2-40B4-BE49-F238E27FC236}">
                <a16:creationId xmlns:a16="http://schemas.microsoft.com/office/drawing/2014/main" id="{C66113C9-5B24-2CF5-6134-0FCF99BBA6FE}"/>
              </a:ext>
            </a:extLst>
          </p:cNvPr>
          <p:cNvSpPr txBox="1"/>
          <p:nvPr/>
        </p:nvSpPr>
        <p:spPr>
          <a:xfrm>
            <a:off x="752716" y="594293"/>
            <a:ext cx="6702464" cy="1015663"/>
          </a:xfrm>
          <a:prstGeom prst="rect">
            <a:avLst/>
          </a:prstGeom>
          <a:noFill/>
        </p:spPr>
        <p:txBody>
          <a:bodyPr wrap="square" rtlCol="0">
            <a:spAutoFit/>
          </a:bodyPr>
          <a:lstStyle/>
          <a:p>
            <a:pPr algn="ctr"/>
            <a:r>
              <a:rPr lang="en-GB" sz="6000" dirty="0">
                <a:latin typeface="adelline personal use only" pitchFamily="2" charset="0"/>
              </a:rPr>
              <a:t>Ash Grove Values</a:t>
            </a:r>
          </a:p>
        </p:txBody>
      </p:sp>
    </p:spTree>
    <p:extLst>
      <p:ext uri="{BB962C8B-B14F-4D97-AF65-F5344CB8AC3E}">
        <p14:creationId xmlns:p14="http://schemas.microsoft.com/office/powerpoint/2010/main" val="1653762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96A83E-9122-4635-8BD8-58F4E2B446DC}"/>
              </a:ext>
            </a:extLst>
          </p:cNvPr>
          <p:cNvSpPr txBox="1"/>
          <p:nvPr/>
        </p:nvSpPr>
        <p:spPr>
          <a:xfrm>
            <a:off x="4355976" y="1747610"/>
            <a:ext cx="4032448" cy="4193777"/>
          </a:xfrm>
          <a:prstGeom prst="rect">
            <a:avLst/>
          </a:prstGeom>
          <a:noFill/>
        </p:spPr>
        <p:txBody>
          <a:bodyPr wrap="square">
            <a:spAutoFit/>
          </a:bodyPr>
          <a:lstStyle/>
          <a:p>
            <a:pPr marL="342900" indent="-342900" eaLnBrk="1" hangingPunct="1">
              <a:lnSpc>
                <a:spcPct val="150000"/>
              </a:lnSpc>
              <a:buFont typeface="Arial" panose="020B0604020202020204" pitchFamily="34" charset="0"/>
              <a:buChar char="•"/>
              <a:defRPr/>
            </a:pPr>
            <a:r>
              <a:rPr lang="en-GB" b="1" dirty="0">
                <a:latin typeface="Century Gothic" panose="020B0502020202020204" pitchFamily="34" charset="0"/>
              </a:rPr>
              <a:t>To help you feel informed about your child’s transition to Reception (also known as Upper Foundation Stage).</a:t>
            </a:r>
          </a:p>
          <a:p>
            <a:pPr marL="342900" indent="-342900" eaLnBrk="1" hangingPunct="1">
              <a:lnSpc>
                <a:spcPct val="150000"/>
              </a:lnSpc>
              <a:buFont typeface="Arial" panose="020B0604020202020204" pitchFamily="34" charset="0"/>
              <a:buChar char="•"/>
              <a:defRPr/>
            </a:pPr>
            <a:endParaRPr lang="en-GB" b="1" dirty="0">
              <a:latin typeface="Century Gothic" panose="020B0502020202020204" pitchFamily="34" charset="0"/>
            </a:endParaRPr>
          </a:p>
          <a:p>
            <a:pPr marL="342900" indent="-342900" eaLnBrk="1" hangingPunct="1">
              <a:lnSpc>
                <a:spcPct val="150000"/>
              </a:lnSpc>
              <a:buFont typeface="Arial" panose="020B0604020202020204" pitchFamily="34" charset="0"/>
              <a:buChar char="•"/>
              <a:defRPr/>
            </a:pPr>
            <a:r>
              <a:rPr lang="en-GB" b="1" dirty="0">
                <a:latin typeface="Century Gothic" panose="020B0502020202020204" pitchFamily="34" charset="0"/>
              </a:rPr>
              <a:t>To answer any questions or queries you may have.</a:t>
            </a:r>
          </a:p>
          <a:p>
            <a:pPr marL="342900" indent="-342900" eaLnBrk="1" hangingPunct="1">
              <a:lnSpc>
                <a:spcPct val="150000"/>
              </a:lnSpc>
              <a:buFont typeface="Arial" panose="020B0604020202020204" pitchFamily="34" charset="0"/>
              <a:buChar char="•"/>
              <a:defRPr/>
            </a:pPr>
            <a:endParaRPr lang="en-GB" b="1" dirty="0">
              <a:latin typeface="Century Gothic" panose="020B0502020202020204" pitchFamily="34" charset="0"/>
            </a:endParaRPr>
          </a:p>
          <a:p>
            <a:pPr marL="342900" indent="-342900" eaLnBrk="1" hangingPunct="1">
              <a:lnSpc>
                <a:spcPct val="150000"/>
              </a:lnSpc>
              <a:buFont typeface="Arial" panose="020B0604020202020204" pitchFamily="34" charset="0"/>
              <a:buChar char="•"/>
              <a:defRPr/>
            </a:pPr>
            <a:r>
              <a:rPr lang="en-GB" b="1" dirty="0">
                <a:latin typeface="Century Gothic" panose="020B0502020202020204" pitchFamily="34" charset="0"/>
              </a:rPr>
              <a:t>To make you feel at ease with the transition process.</a:t>
            </a:r>
          </a:p>
        </p:txBody>
      </p:sp>
      <p:sp>
        <p:nvSpPr>
          <p:cNvPr id="5" name="TextBox 4">
            <a:extLst>
              <a:ext uri="{FF2B5EF4-FFF2-40B4-BE49-F238E27FC236}">
                <a16:creationId xmlns:a16="http://schemas.microsoft.com/office/drawing/2014/main" id="{9C878D35-7EFB-F1CD-85F5-91372289DD8B}"/>
              </a:ext>
            </a:extLst>
          </p:cNvPr>
          <p:cNvSpPr txBox="1"/>
          <p:nvPr/>
        </p:nvSpPr>
        <p:spPr>
          <a:xfrm>
            <a:off x="603778" y="764704"/>
            <a:ext cx="4760310" cy="1754326"/>
          </a:xfrm>
          <a:prstGeom prst="rect">
            <a:avLst/>
          </a:prstGeom>
          <a:noFill/>
        </p:spPr>
        <p:txBody>
          <a:bodyPr wrap="square">
            <a:spAutoFit/>
          </a:bodyPr>
          <a:lstStyle/>
          <a:p>
            <a:pPr algn="ctr" eaLnBrk="1" hangingPunct="1">
              <a:defRPr/>
            </a:pPr>
            <a:r>
              <a:rPr lang="en-GB" sz="5400" dirty="0">
                <a:latin typeface="adelline personal use only" pitchFamily="2" charset="0"/>
              </a:rPr>
              <a:t>The aims of this meeting…</a:t>
            </a:r>
          </a:p>
        </p:txBody>
      </p:sp>
      <p:pic>
        <p:nvPicPr>
          <p:cNvPr id="6" name="Picture 5">
            <a:extLst>
              <a:ext uri="{FF2B5EF4-FFF2-40B4-BE49-F238E27FC236}">
                <a16:creationId xmlns:a16="http://schemas.microsoft.com/office/drawing/2014/main" id="{67C6B1EF-8727-6F26-3F34-E8A5278C59F9}"/>
              </a:ext>
            </a:extLst>
          </p:cNvPr>
          <p:cNvPicPr>
            <a:picLocks noChangeAspect="1"/>
          </p:cNvPicPr>
          <p:nvPr/>
        </p:nvPicPr>
        <p:blipFill>
          <a:blip r:embed="rId2"/>
          <a:stretch>
            <a:fillRect/>
          </a:stretch>
        </p:blipFill>
        <p:spPr>
          <a:xfrm>
            <a:off x="7452320" y="604773"/>
            <a:ext cx="1087902" cy="1050098"/>
          </a:xfrm>
          <a:prstGeom prst="rect">
            <a:avLst/>
          </a:prstGeom>
        </p:spPr>
      </p:pic>
      <p:pic>
        <p:nvPicPr>
          <p:cNvPr id="3" name="Picture 2">
            <a:extLst>
              <a:ext uri="{FF2B5EF4-FFF2-40B4-BE49-F238E27FC236}">
                <a16:creationId xmlns:a16="http://schemas.microsoft.com/office/drawing/2014/main" id="{C8FCD137-5B5C-E7B3-95F0-F8254418C5E8}"/>
              </a:ext>
            </a:extLst>
          </p:cNvPr>
          <p:cNvPicPr>
            <a:picLocks noChangeAspect="1"/>
          </p:cNvPicPr>
          <p:nvPr/>
        </p:nvPicPr>
        <p:blipFill>
          <a:blip r:embed="rId3"/>
          <a:stretch>
            <a:fillRect/>
          </a:stretch>
        </p:blipFill>
        <p:spPr>
          <a:xfrm>
            <a:off x="1613729" y="2564904"/>
            <a:ext cx="2526223" cy="35358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96A83E-9122-4635-8BD8-58F4E2B446DC}"/>
              </a:ext>
            </a:extLst>
          </p:cNvPr>
          <p:cNvSpPr txBox="1"/>
          <p:nvPr/>
        </p:nvSpPr>
        <p:spPr>
          <a:xfrm>
            <a:off x="408404" y="4925712"/>
            <a:ext cx="3240360" cy="1285288"/>
          </a:xfrm>
          <a:prstGeom prst="rect">
            <a:avLst/>
          </a:prstGeom>
          <a:noFill/>
        </p:spPr>
        <p:txBody>
          <a:bodyPr wrap="square">
            <a:spAutoFit/>
          </a:bodyPr>
          <a:lstStyle/>
          <a:p>
            <a:pPr algn="ctr" eaLnBrk="1" hangingPunct="1">
              <a:lnSpc>
                <a:spcPct val="150000"/>
              </a:lnSpc>
              <a:defRPr/>
            </a:pPr>
            <a:r>
              <a:rPr lang="en-GB" b="1" dirty="0">
                <a:latin typeface="Century Gothic" panose="020B0502020202020204" pitchFamily="34" charset="0"/>
              </a:rPr>
              <a:t>Mrs L Pugh</a:t>
            </a:r>
          </a:p>
          <a:p>
            <a:pPr algn="ctr" eaLnBrk="1" hangingPunct="1">
              <a:lnSpc>
                <a:spcPct val="150000"/>
              </a:lnSpc>
              <a:defRPr/>
            </a:pPr>
            <a:r>
              <a:rPr lang="en-GB" b="1" dirty="0">
                <a:latin typeface="Century Gothic" panose="020B0502020202020204" pitchFamily="34" charset="0"/>
              </a:rPr>
              <a:t>Assistant Headteacher &amp; Early Years Leader </a:t>
            </a:r>
          </a:p>
        </p:txBody>
      </p:sp>
      <p:sp>
        <p:nvSpPr>
          <p:cNvPr id="5" name="TextBox 4">
            <a:extLst>
              <a:ext uri="{FF2B5EF4-FFF2-40B4-BE49-F238E27FC236}">
                <a16:creationId xmlns:a16="http://schemas.microsoft.com/office/drawing/2014/main" id="{9C878D35-7EFB-F1CD-85F5-91372289DD8B}"/>
              </a:ext>
            </a:extLst>
          </p:cNvPr>
          <p:cNvSpPr txBox="1"/>
          <p:nvPr/>
        </p:nvSpPr>
        <p:spPr>
          <a:xfrm>
            <a:off x="603778" y="624545"/>
            <a:ext cx="6848542" cy="830997"/>
          </a:xfrm>
          <a:prstGeom prst="rect">
            <a:avLst/>
          </a:prstGeom>
          <a:noFill/>
        </p:spPr>
        <p:txBody>
          <a:bodyPr wrap="square">
            <a:spAutoFit/>
          </a:bodyPr>
          <a:lstStyle/>
          <a:p>
            <a:pPr algn="ctr" eaLnBrk="1" hangingPunct="1">
              <a:defRPr/>
            </a:pPr>
            <a:r>
              <a:rPr lang="en-GB" sz="4800" dirty="0">
                <a:latin typeface="adelline personal use only" pitchFamily="2" charset="0"/>
              </a:rPr>
              <a:t>Meet the Reception Team</a:t>
            </a:r>
          </a:p>
        </p:txBody>
      </p:sp>
      <p:pic>
        <p:nvPicPr>
          <p:cNvPr id="6" name="Picture 5">
            <a:extLst>
              <a:ext uri="{FF2B5EF4-FFF2-40B4-BE49-F238E27FC236}">
                <a16:creationId xmlns:a16="http://schemas.microsoft.com/office/drawing/2014/main" id="{67C6B1EF-8727-6F26-3F34-E8A5278C59F9}"/>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8286C89E-B171-73C6-6BFF-6272B0B98C40}"/>
              </a:ext>
            </a:extLst>
          </p:cNvPr>
          <p:cNvSpPr txBox="1"/>
          <p:nvPr/>
        </p:nvSpPr>
        <p:spPr>
          <a:xfrm>
            <a:off x="5997146" y="3468130"/>
            <a:ext cx="2895334" cy="892081"/>
          </a:xfrm>
          <a:prstGeom prst="rect">
            <a:avLst/>
          </a:prstGeom>
          <a:noFill/>
        </p:spPr>
        <p:txBody>
          <a:bodyPr wrap="square">
            <a:spAutoFit/>
          </a:bodyPr>
          <a:lstStyle/>
          <a:p>
            <a:pPr algn="ctr" eaLnBrk="1" hangingPunct="1">
              <a:lnSpc>
                <a:spcPct val="150000"/>
              </a:lnSpc>
              <a:defRPr/>
            </a:pPr>
            <a:r>
              <a:rPr lang="en-GB" b="1" dirty="0">
                <a:latin typeface="Century Gothic" panose="020B0502020202020204" pitchFamily="34" charset="0"/>
              </a:rPr>
              <a:t>Mrs K Sellars</a:t>
            </a:r>
          </a:p>
          <a:p>
            <a:pPr algn="ctr" eaLnBrk="1" hangingPunct="1">
              <a:lnSpc>
                <a:spcPct val="150000"/>
              </a:lnSpc>
              <a:defRPr/>
            </a:pPr>
            <a:r>
              <a:rPr lang="en-GB" b="1" dirty="0">
                <a:latin typeface="Century Gothic" panose="020B0502020202020204" pitchFamily="34" charset="0"/>
              </a:rPr>
              <a:t>Teaching Assistant</a:t>
            </a:r>
          </a:p>
        </p:txBody>
      </p:sp>
      <p:pic>
        <p:nvPicPr>
          <p:cNvPr id="3" name="Picture 2">
            <a:extLst>
              <a:ext uri="{FF2B5EF4-FFF2-40B4-BE49-F238E27FC236}">
                <a16:creationId xmlns:a16="http://schemas.microsoft.com/office/drawing/2014/main" id="{574E4A0A-0E50-ACDC-58A8-F5BB892F9B7C}"/>
              </a:ext>
            </a:extLst>
          </p:cNvPr>
          <p:cNvPicPr>
            <a:picLocks noChangeAspect="1"/>
          </p:cNvPicPr>
          <p:nvPr/>
        </p:nvPicPr>
        <p:blipFill rotWithShape="1">
          <a:blip r:embed="rId3">
            <a:duotone>
              <a:schemeClr val="accent3">
                <a:shade val="45000"/>
                <a:satMod val="135000"/>
              </a:schemeClr>
              <a:prstClr val="white"/>
            </a:duotone>
          </a:blip>
          <a:srcRect l="26206" t="22859" r="17795" b="29000"/>
          <a:stretch/>
        </p:blipFill>
        <p:spPr>
          <a:xfrm>
            <a:off x="1417767" y="3506773"/>
            <a:ext cx="1272156" cy="1458185"/>
          </a:xfrm>
          <a:prstGeom prst="ellipse">
            <a:avLst/>
          </a:prstGeom>
          <a:ln>
            <a:noFill/>
          </a:ln>
          <a:effectLst>
            <a:softEdge rad="112500"/>
          </a:effectLst>
        </p:spPr>
      </p:pic>
      <p:pic>
        <p:nvPicPr>
          <p:cNvPr id="4" name="Picture 3">
            <a:extLst>
              <a:ext uri="{FF2B5EF4-FFF2-40B4-BE49-F238E27FC236}">
                <a16:creationId xmlns:a16="http://schemas.microsoft.com/office/drawing/2014/main" id="{DBF392E9-FFA2-D206-1CE1-585F92E56B04}"/>
              </a:ext>
            </a:extLst>
          </p:cNvPr>
          <p:cNvPicPr>
            <a:picLocks noChangeAspect="1"/>
          </p:cNvPicPr>
          <p:nvPr/>
        </p:nvPicPr>
        <p:blipFill rotWithShape="1">
          <a:blip r:embed="rId4">
            <a:duotone>
              <a:schemeClr val="accent3">
                <a:shade val="45000"/>
                <a:satMod val="135000"/>
              </a:schemeClr>
              <a:prstClr val="white"/>
            </a:duotone>
          </a:blip>
          <a:srcRect l="28503" t="13063" r="27223" b="34121"/>
          <a:stretch/>
        </p:blipFill>
        <p:spPr>
          <a:xfrm>
            <a:off x="6780431" y="2016216"/>
            <a:ext cx="1343778" cy="1540280"/>
          </a:xfrm>
          <a:prstGeom prst="ellipse">
            <a:avLst/>
          </a:prstGeom>
          <a:ln>
            <a:noFill/>
          </a:ln>
          <a:effectLst>
            <a:softEdge rad="112500"/>
          </a:effectLst>
        </p:spPr>
      </p:pic>
      <p:sp>
        <p:nvSpPr>
          <p:cNvPr id="8" name="TextBox 7">
            <a:extLst>
              <a:ext uri="{FF2B5EF4-FFF2-40B4-BE49-F238E27FC236}">
                <a16:creationId xmlns:a16="http://schemas.microsoft.com/office/drawing/2014/main" id="{AD633D67-0674-4FFE-9BC7-CD7954F66596}"/>
              </a:ext>
            </a:extLst>
          </p:cNvPr>
          <p:cNvSpPr txBox="1"/>
          <p:nvPr/>
        </p:nvSpPr>
        <p:spPr>
          <a:xfrm>
            <a:off x="3752620" y="4732095"/>
            <a:ext cx="3240360" cy="869790"/>
          </a:xfrm>
          <a:prstGeom prst="rect">
            <a:avLst/>
          </a:prstGeom>
          <a:noFill/>
        </p:spPr>
        <p:txBody>
          <a:bodyPr wrap="square">
            <a:spAutoFit/>
          </a:bodyPr>
          <a:lstStyle/>
          <a:p>
            <a:pPr algn="ctr" eaLnBrk="1" hangingPunct="1">
              <a:lnSpc>
                <a:spcPct val="150000"/>
              </a:lnSpc>
              <a:defRPr/>
            </a:pPr>
            <a:r>
              <a:rPr lang="en-GB" b="1" dirty="0">
                <a:latin typeface="Century Gothic" panose="020B0502020202020204" pitchFamily="34" charset="0"/>
              </a:rPr>
              <a:t>Mrs C Goodwin</a:t>
            </a:r>
          </a:p>
          <a:p>
            <a:pPr algn="ctr" eaLnBrk="1" hangingPunct="1">
              <a:lnSpc>
                <a:spcPct val="150000"/>
              </a:lnSpc>
              <a:defRPr/>
            </a:pPr>
            <a:r>
              <a:rPr lang="en-GB" b="1" dirty="0">
                <a:latin typeface="Century Gothic" panose="020B0502020202020204" pitchFamily="34" charset="0"/>
              </a:rPr>
              <a:t>Teaching Assistant</a:t>
            </a:r>
          </a:p>
        </p:txBody>
      </p:sp>
      <p:pic>
        <p:nvPicPr>
          <p:cNvPr id="1026" name="Picture 2" descr="Image.jpeg">
            <a:extLst>
              <a:ext uri="{FF2B5EF4-FFF2-40B4-BE49-F238E27FC236}">
                <a16:creationId xmlns:a16="http://schemas.microsoft.com/office/drawing/2014/main" id="{0CFB707A-FE7F-4B12-ADB9-FB9ABD20969F}"/>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b="9387"/>
          <a:stretch/>
        </p:blipFill>
        <p:spPr bwMode="auto">
          <a:xfrm>
            <a:off x="4799361" y="3284984"/>
            <a:ext cx="1146878" cy="1380749"/>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5408D8-0DAF-4206-BD12-D02A536CAFCA}"/>
              </a:ext>
            </a:extLst>
          </p:cNvPr>
          <p:cNvSpPr txBox="1"/>
          <p:nvPr/>
        </p:nvSpPr>
        <p:spPr>
          <a:xfrm>
            <a:off x="2511154" y="2864129"/>
            <a:ext cx="2376264" cy="1285288"/>
          </a:xfrm>
          <a:prstGeom prst="rect">
            <a:avLst/>
          </a:prstGeom>
          <a:noFill/>
        </p:spPr>
        <p:txBody>
          <a:bodyPr wrap="square">
            <a:spAutoFit/>
          </a:bodyPr>
          <a:lstStyle/>
          <a:p>
            <a:pPr algn="ctr" eaLnBrk="1" hangingPunct="1">
              <a:lnSpc>
                <a:spcPct val="150000"/>
              </a:lnSpc>
              <a:defRPr/>
            </a:pPr>
            <a:r>
              <a:rPr lang="en-GB" b="1" dirty="0">
                <a:latin typeface="Century Gothic" panose="020B0502020202020204" pitchFamily="34" charset="0"/>
              </a:rPr>
              <a:t>Miss White</a:t>
            </a:r>
          </a:p>
          <a:p>
            <a:pPr algn="ctr" eaLnBrk="1" hangingPunct="1">
              <a:lnSpc>
                <a:spcPct val="150000"/>
              </a:lnSpc>
              <a:defRPr/>
            </a:pPr>
            <a:r>
              <a:rPr lang="en-GB" b="1" dirty="0">
                <a:latin typeface="Century Gothic" panose="020B0502020202020204" pitchFamily="34" charset="0"/>
              </a:rPr>
              <a:t>Reception Class Teacher</a:t>
            </a:r>
          </a:p>
        </p:txBody>
      </p:sp>
      <p:pic>
        <p:nvPicPr>
          <p:cNvPr id="11" name="Picture 19" descr="Image preview">
            <a:extLst>
              <a:ext uri="{FF2B5EF4-FFF2-40B4-BE49-F238E27FC236}">
                <a16:creationId xmlns:a16="http://schemas.microsoft.com/office/drawing/2014/main" id="{27F402E6-FCB0-4B42-A4FB-F6F368345C8B}"/>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7214" y="1420390"/>
            <a:ext cx="1622893" cy="16228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21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897364C2-D4FC-41BB-BCCA-C8381E22A0E1}"/>
              </a:ext>
            </a:extLst>
          </p:cNvPr>
          <p:cNvSpPr>
            <a:spLocks noChangeArrowheads="1"/>
          </p:cNvSpPr>
          <p:nvPr/>
        </p:nvSpPr>
        <p:spPr bwMode="auto">
          <a:xfrm>
            <a:off x="920633" y="1781639"/>
            <a:ext cx="730273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FontTx/>
              <a:buNone/>
              <a:defRPr/>
            </a:pPr>
            <a:r>
              <a:rPr lang="en-GB" altLang="en-US" sz="2400" b="1" dirty="0">
                <a:latin typeface="Century Gothic" panose="020B0502020202020204" pitchFamily="34" charset="0"/>
              </a:rPr>
              <a:t>After the summer holiday, we return to school on Wednesday 7</a:t>
            </a:r>
            <a:r>
              <a:rPr lang="en-GB" altLang="en-US" sz="2400" b="1" baseline="30000" dirty="0">
                <a:latin typeface="Century Gothic" panose="020B0502020202020204" pitchFamily="34" charset="0"/>
              </a:rPr>
              <a:t>th</a:t>
            </a:r>
            <a:r>
              <a:rPr lang="en-GB" altLang="en-US" sz="2400" b="1" dirty="0">
                <a:latin typeface="Century Gothic" panose="020B0502020202020204" pitchFamily="34" charset="0"/>
              </a:rPr>
              <a:t> September. All children who currently attend nursery will start on this day and stay for the full day (including lunch).</a:t>
            </a:r>
            <a:endParaRPr lang="en-GB" altLang="en-US" sz="3700" b="1" i="1" dirty="0">
              <a:latin typeface="Century Gothic" panose="020B0502020202020204" pitchFamily="34" charset="0"/>
            </a:endParaRPr>
          </a:p>
        </p:txBody>
      </p:sp>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603778" y="73154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Starting Date</a:t>
            </a:r>
          </a:p>
        </p:txBody>
      </p:sp>
      <p:pic>
        <p:nvPicPr>
          <p:cNvPr id="8" name="Picture 7">
            <a:extLst>
              <a:ext uri="{FF2B5EF4-FFF2-40B4-BE49-F238E27FC236}">
                <a16:creationId xmlns:a16="http://schemas.microsoft.com/office/drawing/2014/main" id="{2FA5F3AF-61C8-E44A-037B-2A809437E66F}"/>
              </a:ext>
            </a:extLst>
          </p:cNvPr>
          <p:cNvPicPr>
            <a:picLocks noChangeAspect="1"/>
          </p:cNvPicPr>
          <p:nvPr/>
        </p:nvPicPr>
        <p:blipFill>
          <a:blip r:embed="rId3"/>
          <a:stretch>
            <a:fillRect/>
          </a:stretch>
        </p:blipFill>
        <p:spPr>
          <a:xfrm>
            <a:off x="2411760" y="3645024"/>
            <a:ext cx="3744416" cy="2333667"/>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897364C2-D4FC-41BB-BCCA-C8381E22A0E1}"/>
              </a:ext>
            </a:extLst>
          </p:cNvPr>
          <p:cNvSpPr>
            <a:spLocks noChangeArrowheads="1"/>
          </p:cNvSpPr>
          <p:nvPr/>
        </p:nvSpPr>
        <p:spPr bwMode="auto">
          <a:xfrm>
            <a:off x="941675" y="2332892"/>
            <a:ext cx="6848542"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GB" altLang="en-US" sz="2400" b="1" dirty="0">
                <a:latin typeface="Century Gothic" panose="020B0502020202020204" pitchFamily="34" charset="0"/>
              </a:rPr>
              <a:t>Doors open at 8.45am and close at 9am.</a:t>
            </a:r>
          </a:p>
          <a:p>
            <a:pPr eaLnBrk="1" hangingPunct="1">
              <a:spcBef>
                <a:spcPct val="0"/>
              </a:spcBef>
              <a:buFontTx/>
              <a:buNone/>
              <a:defRPr/>
            </a:pPr>
            <a:endParaRPr lang="en-GB" altLang="en-US" sz="2400" b="1" dirty="0">
              <a:latin typeface="Century Gothic" panose="020B0502020202020204" pitchFamily="34" charset="0"/>
            </a:endParaRPr>
          </a:p>
          <a:p>
            <a:pPr eaLnBrk="1" hangingPunct="1">
              <a:spcBef>
                <a:spcPct val="0"/>
              </a:spcBef>
              <a:buFontTx/>
              <a:buNone/>
              <a:defRPr/>
            </a:pPr>
            <a:r>
              <a:rPr lang="en-GB" altLang="en-US" sz="2400" b="1" dirty="0">
                <a:latin typeface="Century Gothic" panose="020B0502020202020204" pitchFamily="34" charset="0"/>
              </a:rPr>
              <a:t>Home time is at 3.15pm.</a:t>
            </a:r>
          </a:p>
          <a:p>
            <a:pPr eaLnBrk="1" hangingPunct="1">
              <a:spcBef>
                <a:spcPct val="0"/>
              </a:spcBef>
              <a:buFontTx/>
              <a:buNone/>
              <a:defRPr/>
            </a:pPr>
            <a:endParaRPr lang="en-GB" altLang="en-US" sz="2400" b="1" dirty="0">
              <a:latin typeface="Century Gothic" panose="020B0502020202020204" pitchFamily="34" charset="0"/>
            </a:endParaRPr>
          </a:p>
          <a:p>
            <a:pPr eaLnBrk="1" hangingPunct="1">
              <a:spcBef>
                <a:spcPct val="0"/>
              </a:spcBef>
              <a:buFontTx/>
              <a:buNone/>
              <a:defRPr/>
            </a:pPr>
            <a:r>
              <a:rPr lang="en-GB" altLang="en-US" sz="2400" b="1" dirty="0">
                <a:latin typeface="Century Gothic" panose="020B0502020202020204" pitchFamily="34" charset="0"/>
              </a:rPr>
              <a:t>Throughout the day, children </a:t>
            </a:r>
          </a:p>
          <a:p>
            <a:pPr eaLnBrk="1" hangingPunct="1">
              <a:spcBef>
                <a:spcPct val="0"/>
              </a:spcBef>
              <a:buFontTx/>
              <a:buNone/>
              <a:defRPr/>
            </a:pPr>
            <a:r>
              <a:rPr lang="en-GB" altLang="en-US" sz="2400" b="1" dirty="0">
                <a:latin typeface="Century Gothic" panose="020B0502020202020204" pitchFamily="34" charset="0"/>
              </a:rPr>
              <a:t>will take part in short carpet </a:t>
            </a:r>
          </a:p>
          <a:p>
            <a:pPr eaLnBrk="1" hangingPunct="1">
              <a:spcBef>
                <a:spcPct val="0"/>
              </a:spcBef>
              <a:buFontTx/>
              <a:buNone/>
              <a:defRPr/>
            </a:pPr>
            <a:r>
              <a:rPr lang="en-GB" altLang="en-US" sz="2400" b="1" dirty="0">
                <a:latin typeface="Century Gothic" panose="020B0502020202020204" pitchFamily="34" charset="0"/>
              </a:rPr>
              <a:t>sessions, group activities, </a:t>
            </a:r>
          </a:p>
          <a:p>
            <a:pPr eaLnBrk="1" hangingPunct="1">
              <a:spcBef>
                <a:spcPct val="0"/>
              </a:spcBef>
              <a:buFontTx/>
              <a:buNone/>
              <a:defRPr/>
            </a:pPr>
            <a:r>
              <a:rPr lang="en-GB" altLang="en-US" sz="2400" b="1" dirty="0">
                <a:latin typeface="Century Gothic" panose="020B0502020202020204" pitchFamily="34" charset="0"/>
              </a:rPr>
              <a:t>indoor provision and outdoor </a:t>
            </a:r>
          </a:p>
          <a:p>
            <a:pPr eaLnBrk="1" hangingPunct="1">
              <a:spcBef>
                <a:spcPct val="0"/>
              </a:spcBef>
              <a:buFontTx/>
              <a:buNone/>
              <a:defRPr/>
            </a:pPr>
            <a:r>
              <a:rPr lang="en-GB" altLang="en-US" sz="2400" b="1" dirty="0">
                <a:latin typeface="Century Gothic" panose="020B0502020202020204" pitchFamily="34" charset="0"/>
              </a:rPr>
              <a:t>provision. </a:t>
            </a:r>
          </a:p>
          <a:p>
            <a:pPr algn="ctr" eaLnBrk="1" hangingPunct="1">
              <a:spcBef>
                <a:spcPct val="0"/>
              </a:spcBef>
              <a:buFontTx/>
              <a:buNone/>
              <a:defRPr/>
            </a:pPr>
            <a:endParaRPr lang="en-GB" altLang="en-US" sz="3700" b="1" i="1" dirty="0">
              <a:solidFill>
                <a:srgbClr val="0066FF"/>
              </a:solidFill>
              <a:latin typeface="+mj-lt"/>
            </a:endParaRPr>
          </a:p>
        </p:txBody>
      </p:sp>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603778" y="704675"/>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The School Day</a:t>
            </a:r>
          </a:p>
        </p:txBody>
      </p:sp>
      <p:sp>
        <p:nvSpPr>
          <p:cNvPr id="9" name="TextBox 8">
            <a:extLst>
              <a:ext uri="{FF2B5EF4-FFF2-40B4-BE49-F238E27FC236}">
                <a16:creationId xmlns:a16="http://schemas.microsoft.com/office/drawing/2014/main" id="{A97B1573-EDDB-8A59-C6C5-64BB965CFA2A}"/>
              </a:ext>
            </a:extLst>
          </p:cNvPr>
          <p:cNvSpPr txBox="1"/>
          <p:nvPr/>
        </p:nvSpPr>
        <p:spPr>
          <a:xfrm>
            <a:off x="1259632" y="1626219"/>
            <a:ext cx="5832648" cy="369332"/>
          </a:xfrm>
          <a:prstGeom prst="rect">
            <a:avLst/>
          </a:prstGeom>
          <a:noFill/>
        </p:spPr>
        <p:txBody>
          <a:bodyPr wrap="square">
            <a:spAutoFit/>
          </a:bodyPr>
          <a:lstStyle/>
          <a:p>
            <a:r>
              <a:rPr lang="en-US" dirty="0">
                <a:latin typeface="Century Gothic" panose="020B0502020202020204" pitchFamily="34" charset="0"/>
              </a:rPr>
              <a:t>(Times may change for September – under review)</a:t>
            </a:r>
          </a:p>
        </p:txBody>
      </p:sp>
      <p:pic>
        <p:nvPicPr>
          <p:cNvPr id="4" name="Picture 3">
            <a:extLst>
              <a:ext uri="{FF2B5EF4-FFF2-40B4-BE49-F238E27FC236}">
                <a16:creationId xmlns:a16="http://schemas.microsoft.com/office/drawing/2014/main" id="{A358FCC5-CAEB-0FB5-28C3-8B71F5711BDD}"/>
              </a:ext>
            </a:extLst>
          </p:cNvPr>
          <p:cNvPicPr>
            <a:picLocks noChangeAspect="1"/>
          </p:cNvPicPr>
          <p:nvPr/>
        </p:nvPicPr>
        <p:blipFill>
          <a:blip r:embed="rId3"/>
          <a:stretch>
            <a:fillRect/>
          </a:stretch>
        </p:blipFill>
        <p:spPr>
          <a:xfrm>
            <a:off x="5426963" y="3429000"/>
            <a:ext cx="2775362" cy="2081522"/>
          </a:xfrm>
          <a:prstGeom prst="rect">
            <a:avLst/>
          </a:prstGeom>
          <a:ln>
            <a:noFill/>
          </a:ln>
          <a:effectLst>
            <a:softEdge rad="112500"/>
          </a:effectLst>
        </p:spPr>
      </p:pic>
    </p:spTree>
    <p:extLst>
      <p:ext uri="{BB962C8B-B14F-4D97-AF65-F5344CB8AC3E}">
        <p14:creationId xmlns:p14="http://schemas.microsoft.com/office/powerpoint/2010/main" val="78441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805758" y="633991"/>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Collecting Your Child</a:t>
            </a:r>
          </a:p>
        </p:txBody>
      </p:sp>
      <p:sp>
        <p:nvSpPr>
          <p:cNvPr id="13" name="TextBox 12">
            <a:extLst>
              <a:ext uri="{FF2B5EF4-FFF2-40B4-BE49-F238E27FC236}">
                <a16:creationId xmlns:a16="http://schemas.microsoft.com/office/drawing/2014/main" id="{E7D98E6F-94C4-DEC3-43F7-D29C2410ABD0}"/>
              </a:ext>
            </a:extLst>
          </p:cNvPr>
          <p:cNvSpPr txBox="1"/>
          <p:nvPr/>
        </p:nvSpPr>
        <p:spPr>
          <a:xfrm>
            <a:off x="805758" y="1708687"/>
            <a:ext cx="7294634" cy="2462213"/>
          </a:xfrm>
          <a:prstGeom prst="rect">
            <a:avLst/>
          </a:prstGeom>
          <a:noFill/>
        </p:spPr>
        <p:txBody>
          <a:bodyPr wrap="square">
            <a:spAutoFit/>
          </a:bodyPr>
          <a:lstStyle/>
          <a:p>
            <a:pPr>
              <a:defRPr/>
            </a:pPr>
            <a:r>
              <a:rPr lang="en-US" sz="2000" b="1" dirty="0">
                <a:latin typeface="Century Gothic" panose="020B0502020202020204" pitchFamily="34" charset="0"/>
              </a:rPr>
              <a:t>All children must be brought and collected by a parent, </a:t>
            </a:r>
            <a:r>
              <a:rPr lang="en-US" sz="2000" b="1" dirty="0" err="1">
                <a:latin typeface="Century Gothic" panose="020B0502020202020204" pitchFamily="34" charset="0"/>
              </a:rPr>
              <a:t>carer</a:t>
            </a:r>
            <a:r>
              <a:rPr lang="en-US" sz="2000" b="1" dirty="0">
                <a:latin typeface="Century Gothic" panose="020B0502020202020204" pitchFamily="34" charset="0"/>
              </a:rPr>
              <a:t> or by a named adult over the age of 16.</a:t>
            </a:r>
          </a:p>
          <a:p>
            <a:pPr>
              <a:defRPr/>
            </a:pPr>
            <a:r>
              <a:rPr lang="en-US" sz="2000" b="1" dirty="0">
                <a:latin typeface="Century Gothic" panose="020B0502020202020204" pitchFamily="34" charset="0"/>
              </a:rPr>
              <a:t>If it is going to be someone other than yourself, we need this </a:t>
            </a:r>
          </a:p>
          <a:p>
            <a:pPr>
              <a:defRPr/>
            </a:pPr>
            <a:r>
              <a:rPr lang="en-US" sz="2000" b="1" dirty="0">
                <a:latin typeface="Century Gothic" panose="020B0502020202020204" pitchFamily="34" charset="0"/>
              </a:rPr>
              <a:t>information in advance to ensure the safety of your child. </a:t>
            </a:r>
          </a:p>
          <a:p>
            <a:pPr>
              <a:defRPr/>
            </a:pPr>
            <a:r>
              <a:rPr lang="en-US" sz="2000" b="1" dirty="0">
                <a:latin typeface="Century Gothic" panose="020B0502020202020204" pitchFamily="34" charset="0"/>
              </a:rPr>
              <a:t>Please also advise us if there are any specific rulings in place regarding legal access or a change of name.</a:t>
            </a:r>
          </a:p>
          <a:p>
            <a:pPr marL="0" indent="0">
              <a:buFontTx/>
              <a:buNone/>
              <a:defRPr/>
            </a:pPr>
            <a:endParaRPr lang="en-US" sz="1400" b="1" dirty="0">
              <a:latin typeface="Century Gothic" panose="020B0502020202020204" pitchFamily="34" charset="0"/>
            </a:endParaRPr>
          </a:p>
        </p:txBody>
      </p:sp>
      <p:pic>
        <p:nvPicPr>
          <p:cNvPr id="2" name="Picture 1">
            <a:extLst>
              <a:ext uri="{FF2B5EF4-FFF2-40B4-BE49-F238E27FC236}">
                <a16:creationId xmlns:a16="http://schemas.microsoft.com/office/drawing/2014/main" id="{BBDFFCDD-BA87-A031-8DAC-EF7C5300F1B0}"/>
              </a:ext>
            </a:extLst>
          </p:cNvPr>
          <p:cNvPicPr>
            <a:picLocks noChangeAspect="1"/>
          </p:cNvPicPr>
          <p:nvPr/>
        </p:nvPicPr>
        <p:blipFill rotWithShape="1">
          <a:blip r:embed="rId3"/>
          <a:srcRect t="6934" b="7628"/>
          <a:stretch/>
        </p:blipFill>
        <p:spPr>
          <a:xfrm>
            <a:off x="3514862" y="3933056"/>
            <a:ext cx="1876425" cy="2075212"/>
          </a:xfrm>
          <a:prstGeom prst="ellipse">
            <a:avLst/>
          </a:prstGeom>
          <a:ln>
            <a:noFill/>
          </a:ln>
          <a:effectLst>
            <a:softEdge rad="112500"/>
          </a:effectLst>
        </p:spPr>
      </p:pic>
    </p:spTree>
    <p:extLst>
      <p:ext uri="{BB962C8B-B14F-4D97-AF65-F5344CB8AC3E}">
        <p14:creationId xmlns:p14="http://schemas.microsoft.com/office/powerpoint/2010/main" val="683252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CA619-1BCD-41D0-4C36-224751908335}"/>
              </a:ext>
            </a:extLst>
          </p:cNvPr>
          <p:cNvPicPr>
            <a:picLocks noChangeAspect="1"/>
          </p:cNvPicPr>
          <p:nvPr/>
        </p:nvPicPr>
        <p:blipFill>
          <a:blip r:embed="rId2"/>
          <a:stretch>
            <a:fillRect/>
          </a:stretch>
        </p:blipFill>
        <p:spPr>
          <a:xfrm>
            <a:off x="7452320" y="604773"/>
            <a:ext cx="1087902" cy="1050098"/>
          </a:xfrm>
          <a:prstGeom prst="rect">
            <a:avLst/>
          </a:prstGeom>
        </p:spPr>
      </p:pic>
      <p:sp>
        <p:nvSpPr>
          <p:cNvPr id="7" name="TextBox 6">
            <a:extLst>
              <a:ext uri="{FF2B5EF4-FFF2-40B4-BE49-F238E27FC236}">
                <a16:creationId xmlns:a16="http://schemas.microsoft.com/office/drawing/2014/main" id="{5E2B9C2B-6D28-8B64-50E9-B55E61C0F2D7}"/>
              </a:ext>
            </a:extLst>
          </p:cNvPr>
          <p:cNvSpPr txBox="1"/>
          <p:nvPr/>
        </p:nvSpPr>
        <p:spPr>
          <a:xfrm>
            <a:off x="603778" y="704675"/>
            <a:ext cx="6848542" cy="923330"/>
          </a:xfrm>
          <a:prstGeom prst="rect">
            <a:avLst/>
          </a:prstGeom>
          <a:noFill/>
        </p:spPr>
        <p:txBody>
          <a:bodyPr wrap="square">
            <a:spAutoFit/>
          </a:bodyPr>
          <a:lstStyle/>
          <a:p>
            <a:pPr algn="ctr" eaLnBrk="1" hangingPunct="1">
              <a:spcBef>
                <a:spcPct val="0"/>
              </a:spcBef>
              <a:buFontTx/>
              <a:buNone/>
              <a:defRPr/>
            </a:pPr>
            <a:r>
              <a:rPr lang="en-GB" altLang="en-US" sz="5400" dirty="0">
                <a:latin typeface="adelline personal use only" pitchFamily="2" charset="0"/>
              </a:rPr>
              <a:t>Reception Classroom</a:t>
            </a:r>
          </a:p>
        </p:txBody>
      </p:sp>
      <p:pic>
        <p:nvPicPr>
          <p:cNvPr id="4" name="Picture 3">
            <a:extLst>
              <a:ext uri="{FF2B5EF4-FFF2-40B4-BE49-F238E27FC236}">
                <a16:creationId xmlns:a16="http://schemas.microsoft.com/office/drawing/2014/main" id="{A358FCC5-CAEB-0FB5-28C3-8B71F5711B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41498" y="1654871"/>
            <a:ext cx="3382462" cy="2536845"/>
          </a:xfrm>
          <a:prstGeom prst="rect">
            <a:avLst/>
          </a:prstGeom>
          <a:ln>
            <a:noFill/>
          </a:ln>
          <a:effectLst>
            <a:softEdge rad="112500"/>
          </a:effectLst>
        </p:spPr>
      </p:pic>
      <p:pic>
        <p:nvPicPr>
          <p:cNvPr id="10" name="Picture 9">
            <a:extLst>
              <a:ext uri="{FF2B5EF4-FFF2-40B4-BE49-F238E27FC236}">
                <a16:creationId xmlns:a16="http://schemas.microsoft.com/office/drawing/2014/main" id="{2A185281-9B88-8599-A535-D29C310397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2199" y="2132856"/>
            <a:ext cx="2246313" cy="2995085"/>
          </a:xfrm>
          <a:prstGeom prst="rect">
            <a:avLst/>
          </a:prstGeom>
          <a:ln>
            <a:noFill/>
          </a:ln>
          <a:effectLst>
            <a:softEdge rad="112500"/>
          </a:effectLst>
        </p:spPr>
      </p:pic>
      <p:pic>
        <p:nvPicPr>
          <p:cNvPr id="11" name="Picture 10">
            <a:extLst>
              <a:ext uri="{FF2B5EF4-FFF2-40B4-BE49-F238E27FC236}">
                <a16:creationId xmlns:a16="http://schemas.microsoft.com/office/drawing/2014/main" id="{79C0977A-A93D-FCFA-2124-864C96B80B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6508" y="2790980"/>
            <a:ext cx="2050899" cy="2734533"/>
          </a:xfrm>
          <a:prstGeom prst="rect">
            <a:avLst/>
          </a:prstGeom>
          <a:ln>
            <a:noFill/>
          </a:ln>
          <a:effectLst>
            <a:softEdge rad="112500"/>
          </a:effectLst>
        </p:spPr>
      </p:pic>
      <p:pic>
        <p:nvPicPr>
          <p:cNvPr id="12" name="Picture 11">
            <a:extLst>
              <a:ext uri="{FF2B5EF4-FFF2-40B4-BE49-F238E27FC236}">
                <a16:creationId xmlns:a16="http://schemas.microsoft.com/office/drawing/2014/main" id="{1D38ADF5-CA2C-23F8-E0BD-31E5648196F9}"/>
              </a:ext>
            </a:extLst>
          </p:cNvPr>
          <p:cNvPicPr>
            <a:picLocks noChangeAspect="1"/>
          </p:cNvPicPr>
          <p:nvPr/>
        </p:nvPicPr>
        <p:blipFill rotWithShape="1">
          <a:blip r:embed="rId6">
            <a:extLst>
              <a:ext uri="{28A0092B-C50C-407E-A947-70E740481C1C}">
                <a14:useLocalDpi xmlns:a14="http://schemas.microsoft.com/office/drawing/2010/main" val="0"/>
              </a:ext>
            </a:extLst>
          </a:blip>
          <a:srcRect t="19781" b="16801"/>
          <a:stretch/>
        </p:blipFill>
        <p:spPr>
          <a:xfrm>
            <a:off x="3420054" y="4349719"/>
            <a:ext cx="2246313" cy="1899433"/>
          </a:xfrm>
          <a:prstGeom prst="rect">
            <a:avLst/>
          </a:prstGeom>
          <a:ln>
            <a:noFill/>
          </a:ln>
          <a:effectLst>
            <a:softEdge rad="112500"/>
          </a:effectLst>
        </p:spPr>
      </p:pic>
    </p:spTree>
    <p:extLst>
      <p:ext uri="{BB962C8B-B14F-4D97-AF65-F5344CB8AC3E}">
        <p14:creationId xmlns:p14="http://schemas.microsoft.com/office/powerpoint/2010/main" val="32271890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1390475D7C0644A35D317BAFC64F70" ma:contentTypeVersion="16" ma:contentTypeDescription="Create a new document." ma:contentTypeScope="" ma:versionID="3b87c4a21c4ff3b0358f56a3bffe7d91">
  <xsd:schema xmlns:xsd="http://www.w3.org/2001/XMLSchema" xmlns:xs="http://www.w3.org/2001/XMLSchema" xmlns:p="http://schemas.microsoft.com/office/2006/metadata/properties" xmlns:ns2="b8fa56cd-bd26-40e9-a9db-e9318df3c040" xmlns:ns3="88321a66-5521-4f7e-bd27-232fc1c6b238" targetNamespace="http://schemas.microsoft.com/office/2006/metadata/properties" ma:root="true" ma:fieldsID="84ad5d9d8a19bf5b3134716774ef5099" ns2:_="" ns3:_="">
    <xsd:import namespace="b8fa56cd-bd26-40e9-a9db-e9318df3c040"/>
    <xsd:import namespace="88321a66-5521-4f7e-bd27-232fc1c6b2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a56cd-bd26-40e9-a9db-e9318df3c0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eda259-1539-4d30-9446-5babb02b38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321a66-5521-4f7e-bd27-232fc1c6b2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6f9b51-e21f-431e-8c16-b2d042e4633d}" ma:internalName="TaxCatchAll" ma:showField="CatchAllData" ma:web="88321a66-5521-4f7e-bd27-232fc1c6b2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8321a66-5521-4f7e-bd27-232fc1c6b238" xsi:nil="true"/>
    <lcf76f155ced4ddcb4097134ff3c332f xmlns="b8fa56cd-bd26-40e9-a9db-e9318df3c0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20FD8D-46C2-41B0-83BB-C879AF430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fa56cd-bd26-40e9-a9db-e9318df3c040"/>
    <ds:schemaRef ds:uri="88321a66-5521-4f7e-bd27-232fc1c6b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4CC6C1-98C0-4D20-AFC9-4F895BA444CC}">
  <ds:schemaRefs>
    <ds:schemaRef ds:uri="http://schemas.microsoft.com/sharepoint/v3/contenttype/forms"/>
  </ds:schemaRefs>
</ds:datastoreItem>
</file>

<file path=customXml/itemProps3.xml><?xml version="1.0" encoding="utf-8"?>
<ds:datastoreItem xmlns:ds="http://schemas.openxmlformats.org/officeDocument/2006/customXml" ds:itemID="{AE90015C-47CE-438F-B012-FE2B95933997}">
  <ds:schemaRefs>
    <ds:schemaRef ds:uri="http://purl.org/dc/terms/"/>
    <ds:schemaRef ds:uri="http://schemas.microsoft.com/office/2006/documentManagement/types"/>
    <ds:schemaRef ds:uri="b8fa56cd-bd26-40e9-a9db-e9318df3c040"/>
    <ds:schemaRef ds:uri="88321a66-5521-4f7e-bd27-232fc1c6b238"/>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Organic</Template>
  <TotalTime>2949</TotalTime>
  <Words>2627</Words>
  <Application>Microsoft Office PowerPoint</Application>
  <PresentationFormat>On-screen Show (4:3)</PresentationFormat>
  <Paragraphs>200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adelline personal use only</vt:lpstr>
      <vt:lpstr>Arial</vt:lpstr>
      <vt:lpstr>Calibri</vt:lpstr>
      <vt:lpstr>Century Gothic</vt:lpstr>
      <vt:lpstr>Garamond</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Independence  How you can help your child prepare for school…</vt:lpstr>
      <vt:lpstr>PowerPoint Presentation</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gwilliams</dc:creator>
  <cp:lastModifiedBy>Gemma Williams</cp:lastModifiedBy>
  <cp:revision>141</cp:revision>
  <cp:lastPrinted>2022-07-07T08:40:21Z</cp:lastPrinted>
  <dcterms:created xsi:type="dcterms:W3CDTF">2009-12-13T15:04:00Z</dcterms:created>
  <dcterms:modified xsi:type="dcterms:W3CDTF">2022-07-07T14:39:17Z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0x0101004D1390475D7C0644A35D317BAFC64F70</vt:lpwstr>
  </property>
  <property fmtid="{D5CDD505-2E9C-101B-9397-08002B2CF9AE}" pid="3" name="MediaServiceImageTags">
    <vt:lpwstr/>
  </property>
</Properties>
</file>